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70" r:id="rId4"/>
    <p:sldId id="266" r:id="rId5"/>
    <p:sldId id="267" r:id="rId6"/>
    <p:sldId id="260" r:id="rId7"/>
    <p:sldId id="257" r:id="rId8"/>
    <p:sldId id="259" r:id="rId9"/>
    <p:sldId id="261" r:id="rId10"/>
    <p:sldId id="263" r:id="rId11"/>
    <p:sldId id="264" r:id="rId12"/>
    <p:sldId id="269" r:id="rId13"/>
    <p:sldId id="265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FF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87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72" y="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28B5-D1D3-4A4F-9929-C0F43FA23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8C504-D543-45FA-9CDF-BC26409F9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D5A3-3D48-4EC0-8740-48194390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5238-31DE-4C2A-B6FA-558C856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1BD66-A62F-4E48-9789-A173A744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92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CC3D-50A0-4643-9532-5EF6EAF5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3CA7-6E90-401C-AF82-B66430354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F9665-DBFA-4CA8-BB43-C752D72A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6A1D3-E6A0-4FC1-B57E-4C2815F1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57A44-964A-4433-A98D-2B9760FA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659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85311-46B5-4AB2-8E42-C734AE88B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3A7A9-566B-4970-8224-471348F46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AF31B-EC4F-4011-AC50-83A6BBC70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61445-C4DB-49F9-B987-C6659CDB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D2B23-A1CC-463F-87E8-C768DCC3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5758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6DAE-B463-4102-9388-057333A9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D74A-7BA6-41F8-B221-AE4FECB5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9A280-FBDE-480D-B5C0-CC151180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680CD-6CEC-4DDD-970F-B530159D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3656-A6D6-4EDD-9C03-29D8BD94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51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5EFB-D112-4388-8608-BA1237A59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01824-E7FD-4530-9953-12B29DB34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302F-7DA6-4684-A403-4D682F65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066B8-0705-47C1-BF71-2DF3AA9E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A0955-BD31-4B78-9C9D-23D299D0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72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F898-8E9A-418A-B08D-5FE5BFEF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A1C-7C27-4A21-A348-AB951DF8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17B14-3718-4632-B311-BBFBFAC69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42C23-AF69-45E5-81E0-3D81B697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433F0-5E70-4E49-8387-E4B74CF4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204F3-90C4-4747-AAFC-F16C1D86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723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240D-E2A8-4ADC-A6B9-0F674FC6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DB3DB-3BC0-4196-8DB0-568B09095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89EA2-6F23-4999-A57F-5380863F3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18EB8-A32F-4E00-B516-93AE50A7F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6EDA8-D91E-496B-8137-E4CE583A6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7CD632-8691-4CFA-B1B8-798923BB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C9409-9533-4C54-8284-9EA14C37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27D27-ADF1-4ECD-A2C5-F279FF74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3262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7593-B930-409B-8149-D5D3E37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2C234-38E2-40FB-BDF4-465CA8F0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FCFD2-DAD5-4F86-9884-9FB6BFD9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D8829-ED4D-443B-BAA3-8ACDC805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832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4EBAF-F29B-4BAE-8CEE-FC9DB360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7C15-5D6A-4505-8206-1ECEBB8A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3F548-9525-41CD-B86B-646DA853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69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7636-DE9E-45D9-A065-706E3CB0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5499-B023-4C05-B2E4-35580EAA4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71B37-69EE-4034-95D9-A185F994C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A991-26EC-414C-A6D1-B5BC72B7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42563-032D-46D5-BEC8-8BD4A4B6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2F49E-0700-428D-BBE7-7E5BEAFF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60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7C92-DC2C-455B-909C-B7476C14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BDFCC-4F94-4CCE-8F21-306525613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89B53-7412-4AB2-A93A-67AC68AA3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06283-7ACE-423A-AE1F-F968FB2E2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946C6-F1F6-4123-A93E-D1DE38FB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F0170-E017-47F9-990D-DFFFB3F8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362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63F58-0D7F-4738-ADD0-A17AA20E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782A4-0E64-42B1-BD4F-026EFDDC6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BCF9F-5346-4710-8952-9CC7C63FC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0A5D7-43E4-4F10-AC0A-5B5BEBA3F9F9}" type="datetimeFigureOut">
              <a:rPr lang="en-SG" smtClean="0"/>
              <a:t>26/6/2023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0532E-59CF-4AA1-87DB-F659AAC0F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D8B83-B393-4CA9-A0F7-458E92ED1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271ED-830D-44F2-9AAA-C38A68FCD1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020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4.jpg"/><Relationship Id="rId7" Type="http://schemas.openxmlformats.org/officeDocument/2006/relationships/image" Target="../media/image51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hyperlink" Target="mailto:bobteo@abacus3.com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169FB3-A470-4661-B5EE-2FFDEB464DA6}"/>
              </a:ext>
            </a:extLst>
          </p:cNvPr>
          <p:cNvSpPr/>
          <p:nvPr/>
        </p:nvSpPr>
        <p:spPr>
          <a:xfrm>
            <a:off x="584200" y="800438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Hi Lin,</a:t>
            </a:r>
          </a:p>
          <a:p>
            <a:r>
              <a:rPr lang="en-US" dirty="0"/>
              <a:t>Here are some of the changes to Matthew Can </a:t>
            </a:r>
          </a:p>
          <a:p>
            <a:pPr marL="342900" indent="-342900">
              <a:buAutoNum type="arabicPeriod"/>
            </a:pPr>
            <a:r>
              <a:rPr lang="en-US" dirty="0"/>
              <a:t>Music: &amp; Sound: 1.1 for introduction,  1.2 for bonus points  at 100, 200,300, 400, 500; </a:t>
            </a:r>
            <a:r>
              <a:rPr lang="en-US" strike="dblStrike" dirty="0">
                <a:solidFill>
                  <a:srgbClr val="FF0000"/>
                </a:solidFill>
              </a:rPr>
              <a:t>1.3 for missing the bonus points</a:t>
            </a:r>
            <a:r>
              <a:rPr lang="en-US" dirty="0"/>
              <a:t>, 1.4 for bonus points at last correct entry of a time table to</a:t>
            </a:r>
          </a:p>
          <a:p>
            <a:r>
              <a:rPr lang="en-US" dirty="0"/>
              <a:t>       accompany the Reward clips  (to replace the short clips at    </a:t>
            </a:r>
          </a:p>
          <a:p>
            <a:r>
              <a:rPr lang="en-US" dirty="0"/>
              <a:t>       every correct answer ) 1.5 for errors, 1.6 for scores, 1.7 for </a:t>
            </a:r>
          </a:p>
          <a:p>
            <a:r>
              <a:rPr lang="en-US" dirty="0"/>
              <a:t>       time’s up 1.8 for  during game play,</a:t>
            </a:r>
          </a:p>
          <a:p>
            <a:pPr marL="342900" indent="-342900">
              <a:buAutoNum type="arabicPeriod" startAt="2"/>
            </a:pPr>
            <a:r>
              <a:rPr lang="en-US" dirty="0"/>
              <a:t>In addition to emailing results  to their teachers/parents        Capture and send the top scorers  - e.g. &gt;</a:t>
            </a:r>
            <a:r>
              <a:rPr lang="en-US" strike="sngStrike" dirty="0">
                <a:solidFill>
                  <a:srgbClr val="FF0000"/>
                </a:solidFill>
              </a:rPr>
              <a:t>10,000</a:t>
            </a:r>
            <a:r>
              <a:rPr lang="en-US" dirty="0"/>
              <a:t>  20,000 (let me be able to change this score later as the high scores get ever bigger.) </a:t>
            </a:r>
          </a:p>
          <a:p>
            <a:pPr marL="342900" indent="-342900">
              <a:buAutoNum type="arabicPeriod" startAt="2"/>
            </a:pPr>
            <a:r>
              <a:rPr lang="en-US" dirty="0"/>
              <a:t> Make sure that every user’s email address is captured  at the start of the game. Loop back  if they don’t Sign up. </a:t>
            </a:r>
          </a:p>
          <a:p>
            <a:pPr marL="342900" indent="-342900">
              <a:buAutoNum type="arabicPeriod" startAt="2"/>
            </a:pPr>
            <a:r>
              <a:rPr lang="en-US" dirty="0"/>
              <a:t>  More details for changes follow…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846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D1C8D71-F9F5-4B11-8351-AEE701A3A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75" y="0"/>
            <a:ext cx="3857625" cy="68580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7A030BD-E790-4B88-9123-362F0353D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878" y="0"/>
            <a:ext cx="3857625" cy="68580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6651057-D4D6-4486-A908-A1C912EEB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790C83D2-F5A9-40C6-9D2A-0A3D36E99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857625" cy="685800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490962B-4381-4D76-9A5B-729086865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89B0E79-7AA5-4992-AF9D-704CCBA6C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8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462E95A-6B40-4EAA-864B-2706B583F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80" y="0"/>
            <a:ext cx="3857625" cy="6858000"/>
          </a:xfrm>
          <a:prstGeom prst="rect">
            <a:avLst/>
          </a:prstGeom>
        </p:spPr>
      </p:pic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E708089-0999-453F-989C-ABD2EEFC6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3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7BA12D1F-A845-4302-8FAE-193C972B2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66" y="-177800"/>
            <a:ext cx="3857625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0BF3D70-4475-4FB3-8DFD-F41009CFF0AA}"/>
              </a:ext>
            </a:extLst>
          </p:cNvPr>
          <p:cNvSpPr/>
          <p:nvPr/>
        </p:nvSpPr>
        <p:spPr>
          <a:xfrm>
            <a:off x="5788025" y="4394200"/>
            <a:ext cx="615950" cy="34925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BD113-C6E7-4D1B-86A7-FFAC0906147B}"/>
              </a:ext>
            </a:extLst>
          </p:cNvPr>
          <p:cNvSpPr txBox="1"/>
          <p:nvPr/>
        </p:nvSpPr>
        <p:spPr>
          <a:xfrm>
            <a:off x="5875427" y="4438020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SKIP</a:t>
            </a:r>
            <a:endParaRPr lang="en-SG" sz="11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B4B05-FC60-4F50-BB8A-B654539D0EC5}"/>
              </a:ext>
            </a:extLst>
          </p:cNvPr>
          <p:cNvSpPr txBox="1"/>
          <p:nvPr/>
        </p:nvSpPr>
        <p:spPr>
          <a:xfrm>
            <a:off x="6673850" y="1289050"/>
            <a:ext cx="54015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line of time tables is completed  (either Row or</a:t>
            </a:r>
          </a:p>
          <a:p>
            <a:r>
              <a:rPr lang="en-US" dirty="0"/>
              <a:t>Column)  correctly e.g.  Player answers 3x1,3x2, 3x3,…</a:t>
            </a:r>
          </a:p>
          <a:p>
            <a:r>
              <a:rPr lang="en-US" dirty="0"/>
              <a:t>3x10,3x11,3x12., all twelve correctly ;  </a:t>
            </a:r>
          </a:p>
          <a:p>
            <a:r>
              <a:rPr lang="en-US" dirty="0"/>
              <a:t>At the last (Correct) Answer for the line:  Stop the clock </a:t>
            </a:r>
          </a:p>
          <a:p>
            <a:r>
              <a:rPr lang="en-US" dirty="0"/>
              <a:t>and music, and Show respective reward sequence.</a:t>
            </a:r>
          </a:p>
          <a:p>
            <a:r>
              <a:rPr lang="en-US" dirty="0"/>
              <a:t>At the end, of sequence</a:t>
            </a:r>
          </a:p>
          <a:p>
            <a:r>
              <a:rPr lang="en-US" dirty="0"/>
              <a:t>Return to Game, and  </a:t>
            </a:r>
          </a:p>
          <a:p>
            <a:r>
              <a:rPr lang="en-US" dirty="0"/>
              <a:t>Start Music and resume timing.</a:t>
            </a:r>
          </a:p>
          <a:p>
            <a:endParaRPr lang="en-US" dirty="0"/>
          </a:p>
          <a:p>
            <a:r>
              <a:rPr lang="en-US" dirty="0"/>
              <a:t>On every reward sequence, insert a SKIP button,</a:t>
            </a:r>
          </a:p>
          <a:p>
            <a:r>
              <a:rPr lang="en-US" dirty="0"/>
              <a:t>So that player does not have to go through</a:t>
            </a:r>
          </a:p>
          <a:p>
            <a:r>
              <a:rPr lang="en-US" dirty="0"/>
              <a:t>the reward sequence, and return to the game. </a:t>
            </a:r>
          </a:p>
          <a:p>
            <a:endParaRPr lang="en-US" dirty="0"/>
          </a:p>
          <a:p>
            <a:r>
              <a:rPr lang="en-US" dirty="0"/>
              <a:t>I’ll look for the reward files to send you.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2110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2F22327-5365-4125-8D28-8AD8862C4916}"/>
              </a:ext>
            </a:extLst>
          </p:cNvPr>
          <p:cNvGrpSpPr/>
          <p:nvPr/>
        </p:nvGrpSpPr>
        <p:grpSpPr>
          <a:xfrm>
            <a:off x="316836" y="83676"/>
            <a:ext cx="2160000" cy="3841875"/>
            <a:chOff x="316836" y="83676"/>
            <a:chExt cx="2160000" cy="3841875"/>
          </a:xfrm>
        </p:grpSpPr>
        <p:pic>
          <p:nvPicPr>
            <p:cNvPr id="2" name="Picture 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0908F911-4444-4CE5-9AF1-7E9FA484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36" y="83676"/>
              <a:ext cx="2160000" cy="3841875"/>
            </a:xfrm>
            <a:prstGeom prst="rect">
              <a:avLst/>
            </a:prstGeom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B46307AA-B44A-4BCC-A617-E413514D2D16}"/>
                </a:ext>
              </a:extLst>
            </p:cNvPr>
            <p:cNvSpPr/>
            <p:nvPr/>
          </p:nvSpPr>
          <p:spPr>
            <a:xfrm rot="10800000">
              <a:off x="546595" y="2973051"/>
              <a:ext cx="850241" cy="711200"/>
            </a:xfrm>
            <a:prstGeom prst="downArrow">
              <a:avLst/>
            </a:prstGeom>
            <a:solidFill>
              <a:srgbClr val="595959">
                <a:alpha val="65098"/>
              </a:srgbClr>
            </a:solidFill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EB6B51-3DA9-4FDC-971E-74E33827634B}"/>
                </a:ext>
              </a:extLst>
            </p:cNvPr>
            <p:cNvSpPr txBox="1"/>
            <p:nvPr/>
          </p:nvSpPr>
          <p:spPr>
            <a:xfrm>
              <a:off x="698242" y="3016537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+4</a:t>
              </a:r>
              <a:endParaRPr lang="en-SG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5B0827-A2A4-43AB-BE92-F27D9B9FAEE6}"/>
                </a:ext>
              </a:extLst>
            </p:cNvPr>
            <p:cNvSpPr txBox="1"/>
            <p:nvPr/>
          </p:nvSpPr>
          <p:spPr>
            <a:xfrm>
              <a:off x="869312" y="299960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4</a:t>
              </a:r>
              <a:endParaRPr lang="en-SG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381092-3B52-4600-93B5-80C1AEF744CE}"/>
                </a:ext>
              </a:extLst>
            </p:cNvPr>
            <p:cNvSpPr txBox="1"/>
            <p:nvPr/>
          </p:nvSpPr>
          <p:spPr>
            <a:xfrm>
              <a:off x="688084" y="30019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+</a:t>
              </a:r>
              <a:endParaRPr lang="en-SG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C1FE1EF-CF3D-4D6E-9DAF-5FF2060FD3B3}"/>
                </a:ext>
              </a:extLst>
            </p:cNvPr>
            <p:cNvSpPr/>
            <p:nvPr/>
          </p:nvSpPr>
          <p:spPr>
            <a:xfrm>
              <a:off x="1177122" y="1464568"/>
              <a:ext cx="131896" cy="1275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57CABC2-0F1B-4892-BB74-D69BF3C58D11}"/>
                </a:ext>
              </a:extLst>
            </p:cNvPr>
            <p:cNvSpPr/>
            <p:nvPr/>
          </p:nvSpPr>
          <p:spPr>
            <a:xfrm>
              <a:off x="1474480" y="1458218"/>
              <a:ext cx="131896" cy="12759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CA05421-8D4C-4F16-A059-3E29CA78C491}"/>
                </a:ext>
              </a:extLst>
            </p:cNvPr>
            <p:cNvSpPr txBox="1"/>
            <p:nvPr/>
          </p:nvSpPr>
          <p:spPr>
            <a:xfrm>
              <a:off x="827345" y="224997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</a:t>
              </a:r>
              <a:endParaRPr lang="en-SG" sz="14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DED5FC5-46AB-4E7B-942A-D605284BA499}"/>
                </a:ext>
              </a:extLst>
            </p:cNvPr>
            <p:cNvSpPr txBox="1"/>
            <p:nvPr/>
          </p:nvSpPr>
          <p:spPr>
            <a:xfrm>
              <a:off x="1341143" y="225092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5</a:t>
              </a:r>
              <a:endParaRPr lang="en-SG" sz="14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62AF03B-E9CE-4CD7-A55F-2F860417823B}"/>
                </a:ext>
              </a:extLst>
            </p:cNvPr>
            <p:cNvSpPr txBox="1"/>
            <p:nvPr/>
          </p:nvSpPr>
          <p:spPr>
            <a:xfrm>
              <a:off x="1866431" y="224569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40</a:t>
              </a:r>
              <a:endParaRPr lang="en-SG" sz="1400" dirty="0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EFB9D3F5-1490-4696-A1A3-831684A8F737}"/>
              </a:ext>
            </a:extLst>
          </p:cNvPr>
          <p:cNvSpPr txBox="1"/>
          <p:nvPr/>
        </p:nvSpPr>
        <p:spPr>
          <a:xfrm>
            <a:off x="316054" y="4158368"/>
            <a:ext cx="2182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Upon entering the correct </a:t>
            </a:r>
          </a:p>
          <a:p>
            <a:r>
              <a:rPr lang="en-US" sz="1200" dirty="0"/>
              <a:t>answer (40)</a:t>
            </a:r>
          </a:p>
          <a:p>
            <a:r>
              <a:rPr lang="en-US" sz="1200" dirty="0"/>
              <a:t>Stop the music/pause the time, </a:t>
            </a:r>
          </a:p>
          <a:p>
            <a:r>
              <a:rPr lang="en-US" sz="1200" dirty="0"/>
              <a:t>and</a:t>
            </a:r>
          </a:p>
          <a:p>
            <a:r>
              <a:rPr lang="en-US" sz="1200" dirty="0"/>
              <a:t>Show Arrow +4 (the score)…</a:t>
            </a:r>
            <a:endParaRPr lang="en-SG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FEDAFC1-0888-4D0B-812C-55F0686824D4}"/>
              </a:ext>
            </a:extLst>
          </p:cNvPr>
          <p:cNvSpPr txBox="1"/>
          <p:nvPr/>
        </p:nvSpPr>
        <p:spPr>
          <a:xfrm>
            <a:off x="2654610" y="4887649"/>
            <a:ext cx="2244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 then make the counter turn </a:t>
            </a:r>
          </a:p>
          <a:p>
            <a:r>
              <a:rPr lang="en-US" sz="1200" dirty="0"/>
              <a:t>rapidly to 13 (9+4 in this case).</a:t>
            </a:r>
          </a:p>
          <a:p>
            <a:r>
              <a:rPr lang="en-US" sz="1200" dirty="0"/>
              <a:t>Turn off Arrow (“+4”)</a:t>
            </a:r>
          </a:p>
          <a:p>
            <a:r>
              <a:rPr lang="en-US" sz="1200" dirty="0"/>
              <a:t>Turn on music/ resume the timer</a:t>
            </a:r>
            <a:endParaRPr lang="en-SG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B6CC5C-9CF9-4D92-B262-6B0703B415A0}"/>
              </a:ext>
            </a:extLst>
          </p:cNvPr>
          <p:cNvSpPr txBox="1"/>
          <p:nvPr/>
        </p:nvSpPr>
        <p:spPr>
          <a:xfrm>
            <a:off x="4837190" y="4120379"/>
            <a:ext cx="2559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When the answer 24 is entered, (the</a:t>
            </a:r>
          </a:p>
          <a:p>
            <a:r>
              <a:rPr lang="en-US" sz="1200" dirty="0"/>
              <a:t>score reach or exceeds 100) in this </a:t>
            </a:r>
          </a:p>
          <a:p>
            <a:r>
              <a:rPr lang="en-US" sz="1200" dirty="0"/>
              <a:t>case, 99+7 </a:t>
            </a:r>
          </a:p>
          <a:p>
            <a:r>
              <a:rPr lang="en-US" sz="1200" dirty="0"/>
              <a:t>Stop the music/pause timer</a:t>
            </a:r>
          </a:p>
          <a:p>
            <a:r>
              <a:rPr lang="en-US" sz="1200" dirty="0"/>
              <a:t>Show Arrow +7 (the score in this step)</a:t>
            </a:r>
          </a:p>
          <a:p>
            <a:r>
              <a:rPr lang="en-US" sz="1200" dirty="0"/>
              <a:t>Make counter turn rapidly to 106..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E53EDBF-F856-46D6-80E2-A30DBAD20D9B}"/>
              </a:ext>
            </a:extLst>
          </p:cNvPr>
          <p:cNvSpPr txBox="1"/>
          <p:nvPr/>
        </p:nvSpPr>
        <p:spPr>
          <a:xfrm>
            <a:off x="7226296" y="4075107"/>
            <a:ext cx="24281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Turn off Arrow +7</a:t>
            </a:r>
          </a:p>
          <a:p>
            <a:r>
              <a:rPr lang="en-US" sz="1200" dirty="0"/>
              <a:t>Show </a:t>
            </a:r>
            <a:r>
              <a:rPr lang="en-US" sz="1200" b="1" dirty="0">
                <a:solidFill>
                  <a:srgbClr val="FF0000"/>
                </a:solidFill>
              </a:rPr>
              <a:t>flashing BONUS! And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Arrow +100xn </a:t>
            </a:r>
          </a:p>
          <a:p>
            <a:r>
              <a:rPr lang="en-US" sz="1200" dirty="0"/>
              <a:t>where n is the score that brings </a:t>
            </a:r>
          </a:p>
          <a:p>
            <a:r>
              <a:rPr lang="en-US" sz="1200" dirty="0"/>
              <a:t>total to 100 (i.e.7)</a:t>
            </a:r>
          </a:p>
          <a:p>
            <a:r>
              <a:rPr lang="en-US" sz="1200" dirty="0"/>
              <a:t>Turn counter rapidly to add 100x7</a:t>
            </a:r>
          </a:p>
          <a:p>
            <a:r>
              <a:rPr lang="en-US" sz="1200" dirty="0"/>
              <a:t>=700, to new total of 106+700=806.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37DBF05-73A4-431A-A0D6-C55CD036B746}"/>
              </a:ext>
            </a:extLst>
          </p:cNvPr>
          <p:cNvGrpSpPr/>
          <p:nvPr/>
        </p:nvGrpSpPr>
        <p:grpSpPr>
          <a:xfrm>
            <a:off x="4964441" y="83676"/>
            <a:ext cx="2160000" cy="3841875"/>
            <a:chOff x="4964441" y="83676"/>
            <a:chExt cx="2160000" cy="3841875"/>
          </a:xfrm>
        </p:grpSpPr>
        <p:pic>
          <p:nvPicPr>
            <p:cNvPr id="15" name="Picture 1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92F5333C-8768-4B04-A80E-05D508295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441" y="83676"/>
              <a:ext cx="2160000" cy="3841875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ECF1F89-B32D-4648-99BB-D7330C9E049C}"/>
                </a:ext>
              </a:extLst>
            </p:cNvPr>
            <p:cNvSpPr/>
            <p:nvPr/>
          </p:nvSpPr>
          <p:spPr>
            <a:xfrm>
              <a:off x="5480855" y="2941754"/>
              <a:ext cx="270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+</a:t>
              </a:r>
              <a:endParaRPr lang="en-SG" dirty="0"/>
            </a:p>
          </p:txBody>
        </p:sp>
        <p:pic>
          <p:nvPicPr>
            <p:cNvPr id="113" name="Picture 112" descr="A picture containing object, clock, meter&#10;&#10;Description automatically generated">
              <a:extLst>
                <a:ext uri="{FF2B5EF4-FFF2-40B4-BE49-F238E27FC236}">
                  <a16:creationId xmlns:a16="http://schemas.microsoft.com/office/drawing/2014/main" id="{A561F364-8475-4493-A021-4AA30A1FF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567" y="2757897"/>
              <a:ext cx="180000" cy="253125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A090092-C35B-4738-80DA-C37D51936E30}"/>
                </a:ext>
              </a:extLst>
            </p:cNvPr>
            <p:cNvSpPr/>
            <p:nvPr/>
          </p:nvSpPr>
          <p:spPr>
            <a:xfrm>
              <a:off x="6124935" y="1473682"/>
              <a:ext cx="121534" cy="1126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76B2D3-37D0-4442-A7BB-4819B543663E}"/>
                </a:ext>
              </a:extLst>
            </p:cNvPr>
            <p:cNvSpPr/>
            <p:nvPr/>
          </p:nvSpPr>
          <p:spPr>
            <a:xfrm>
              <a:off x="5378292" y="2065980"/>
              <a:ext cx="131896" cy="1275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B9C920C-6C48-410B-8813-241C38D59569}"/>
                </a:ext>
              </a:extLst>
            </p:cNvPr>
            <p:cNvSpPr txBox="1"/>
            <p:nvPr/>
          </p:nvSpPr>
          <p:spPr>
            <a:xfrm>
              <a:off x="5425372" y="225529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G" sz="14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D9A53D6-7F80-4299-9901-2651159736DA}"/>
                </a:ext>
              </a:extLst>
            </p:cNvPr>
            <p:cNvSpPr txBox="1"/>
            <p:nvPr/>
          </p:nvSpPr>
          <p:spPr>
            <a:xfrm flipH="1">
              <a:off x="5939862" y="2258844"/>
              <a:ext cx="449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2</a:t>
              </a:r>
              <a:endParaRPr lang="en-SG" sz="14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6BAE3DD-B797-47B8-A38E-4BAB93570A91}"/>
                </a:ext>
              </a:extLst>
            </p:cNvPr>
            <p:cNvSpPr txBox="1"/>
            <p:nvPr/>
          </p:nvSpPr>
          <p:spPr>
            <a:xfrm flipH="1">
              <a:off x="6512244" y="2257074"/>
              <a:ext cx="449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24</a:t>
              </a:r>
              <a:endParaRPr lang="en-SG" sz="1400" dirty="0"/>
            </a:p>
          </p:txBody>
        </p: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93133316-FC05-419C-A15A-47ADA164E149}"/>
                </a:ext>
              </a:extLst>
            </p:cNvPr>
            <p:cNvSpPr/>
            <p:nvPr/>
          </p:nvSpPr>
          <p:spPr>
            <a:xfrm rot="10800000">
              <a:off x="5234931" y="3022924"/>
              <a:ext cx="850241" cy="711200"/>
            </a:xfrm>
            <a:prstGeom prst="downArrow">
              <a:avLst/>
            </a:prstGeom>
            <a:solidFill>
              <a:srgbClr val="595959">
                <a:alpha val="65098"/>
              </a:srgbClr>
            </a:solidFill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37EDA2-1AC9-4F22-8C4D-EB3166E71904}"/>
                </a:ext>
              </a:extLst>
            </p:cNvPr>
            <p:cNvSpPr txBox="1"/>
            <p:nvPr/>
          </p:nvSpPr>
          <p:spPr>
            <a:xfrm>
              <a:off x="5386578" y="3066410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+7</a:t>
              </a:r>
              <a:endParaRPr lang="en-SG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B6F841D-9CC1-4559-8A89-246259C0E9F8}"/>
                </a:ext>
              </a:extLst>
            </p:cNvPr>
            <p:cNvSpPr txBox="1"/>
            <p:nvPr/>
          </p:nvSpPr>
          <p:spPr>
            <a:xfrm>
              <a:off x="5555174" y="307092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7</a:t>
              </a:r>
              <a:endParaRPr lang="en-SG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62BE1D8-EF2D-4F3E-A258-6230504132E4}"/>
                </a:ext>
              </a:extLst>
            </p:cNvPr>
            <p:cNvSpPr txBox="1"/>
            <p:nvPr/>
          </p:nvSpPr>
          <p:spPr>
            <a:xfrm>
              <a:off x="5376420" y="3051799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+</a:t>
              </a:r>
              <a:endParaRPr lang="en-SG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C98BF68-2256-46C7-ABDB-C7B902E15343}"/>
              </a:ext>
            </a:extLst>
          </p:cNvPr>
          <p:cNvGrpSpPr/>
          <p:nvPr/>
        </p:nvGrpSpPr>
        <p:grpSpPr>
          <a:xfrm>
            <a:off x="7279853" y="96265"/>
            <a:ext cx="2252039" cy="3841875"/>
            <a:chOff x="7279853" y="96265"/>
            <a:chExt cx="2252039" cy="3841875"/>
          </a:xfrm>
        </p:grpSpPr>
        <p:pic>
          <p:nvPicPr>
            <p:cNvPr id="120" name="Picture 11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714A239-F848-4C75-9600-B82CFD38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53" y="96265"/>
              <a:ext cx="2160000" cy="3841875"/>
            </a:xfrm>
            <a:prstGeom prst="rect">
              <a:avLst/>
            </a:prstGeom>
          </p:spPr>
        </p:pic>
        <p:sp>
          <p:nvSpPr>
            <p:cNvPr id="121" name="Explosion: 14 Points 120">
              <a:extLst>
                <a:ext uri="{FF2B5EF4-FFF2-40B4-BE49-F238E27FC236}">
                  <a16:creationId xmlns:a16="http://schemas.microsoft.com/office/drawing/2014/main" id="{459D8447-90B8-4F98-8AE3-7C50C4E4E859}"/>
                </a:ext>
              </a:extLst>
            </p:cNvPr>
            <p:cNvSpPr/>
            <p:nvPr/>
          </p:nvSpPr>
          <p:spPr>
            <a:xfrm rot="2438912">
              <a:off x="8312692" y="2809124"/>
              <a:ext cx="1219200" cy="643467"/>
            </a:xfrm>
            <a:prstGeom prst="irregularSeal2">
              <a:avLst/>
            </a:prstGeom>
            <a:solidFill>
              <a:srgbClr val="595959">
                <a:alpha val="52157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22" name="Arrow: Down 121">
              <a:extLst>
                <a:ext uri="{FF2B5EF4-FFF2-40B4-BE49-F238E27FC236}">
                  <a16:creationId xmlns:a16="http://schemas.microsoft.com/office/drawing/2014/main" id="{28406396-3572-445F-B2EC-7041E8046C6B}"/>
                </a:ext>
              </a:extLst>
            </p:cNvPr>
            <p:cNvSpPr/>
            <p:nvPr/>
          </p:nvSpPr>
          <p:spPr>
            <a:xfrm rot="10800000">
              <a:off x="7531859" y="3029126"/>
              <a:ext cx="827994" cy="692200"/>
            </a:xfrm>
            <a:prstGeom prst="downArrow">
              <a:avLst/>
            </a:prstGeom>
            <a:solidFill>
              <a:srgbClr val="595959">
                <a:alpha val="65098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0CA778E-C7B7-43BA-8120-B0AC2E265CA4}"/>
                </a:ext>
              </a:extLst>
            </p:cNvPr>
            <p:cNvSpPr txBox="1"/>
            <p:nvPr/>
          </p:nvSpPr>
          <p:spPr>
            <a:xfrm>
              <a:off x="7641330" y="3166093"/>
              <a:ext cx="591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100x</a:t>
              </a:r>
              <a:endParaRPr lang="en-SG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EC9DEB4-ED39-4F24-8DA2-FCBE9B86A67E}"/>
                </a:ext>
              </a:extLst>
            </p:cNvPr>
            <p:cNvSpPr txBox="1"/>
            <p:nvPr/>
          </p:nvSpPr>
          <p:spPr>
            <a:xfrm>
              <a:off x="7783059" y="336459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n</a:t>
              </a:r>
              <a:endParaRPr lang="en-SG" b="1" dirty="0">
                <a:solidFill>
                  <a:srgbClr val="FFFF00"/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8726251-1C21-4686-989B-1ABCE1CA274A}"/>
                </a:ext>
              </a:extLst>
            </p:cNvPr>
            <p:cNvSpPr txBox="1"/>
            <p:nvPr/>
          </p:nvSpPr>
          <p:spPr>
            <a:xfrm rot="1349095">
              <a:off x="8522997" y="2948971"/>
              <a:ext cx="873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BONUS!</a:t>
              </a:r>
              <a:endParaRPr lang="en-SG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DEAAE5C-49F2-43CC-B2C8-02D7E7F9A6BD}"/>
                </a:ext>
              </a:extLst>
            </p:cNvPr>
            <p:cNvSpPr txBox="1"/>
            <p:nvPr/>
          </p:nvSpPr>
          <p:spPr>
            <a:xfrm>
              <a:off x="7767350" y="2868712"/>
              <a:ext cx="328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+</a:t>
              </a:r>
              <a:endParaRPr lang="en-SG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E220F79-41F3-4FFE-B5BA-B867E97958E3}"/>
                </a:ext>
              </a:extLst>
            </p:cNvPr>
            <p:cNvSpPr/>
            <p:nvPr/>
          </p:nvSpPr>
          <p:spPr>
            <a:xfrm>
              <a:off x="7796267" y="2954343"/>
              <a:ext cx="270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+</a:t>
              </a:r>
              <a:endParaRPr lang="en-SG" dirty="0"/>
            </a:p>
          </p:txBody>
        </p:sp>
        <p:pic>
          <p:nvPicPr>
            <p:cNvPr id="128" name="Picture 127" descr="A picture containing object, clock, meter&#10;&#10;Description automatically generated">
              <a:extLst>
                <a:ext uri="{FF2B5EF4-FFF2-40B4-BE49-F238E27FC236}">
                  <a16:creationId xmlns:a16="http://schemas.microsoft.com/office/drawing/2014/main" id="{526F7D88-7520-4BA2-A7E6-18619CB32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979" y="2770486"/>
              <a:ext cx="180000" cy="253125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3360002-C012-4E6A-8528-80D8DE191A66}"/>
                </a:ext>
              </a:extLst>
            </p:cNvPr>
            <p:cNvSpPr/>
            <p:nvPr/>
          </p:nvSpPr>
          <p:spPr>
            <a:xfrm>
              <a:off x="8440347" y="1486271"/>
              <a:ext cx="121534" cy="1126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A50B222-7911-4EBA-9F34-370C0469670A}"/>
                </a:ext>
              </a:extLst>
            </p:cNvPr>
            <p:cNvSpPr/>
            <p:nvPr/>
          </p:nvSpPr>
          <p:spPr>
            <a:xfrm>
              <a:off x="7693704" y="2078569"/>
              <a:ext cx="131896" cy="1275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97C7C20-1F27-4DAC-9585-1636DEC6611F}"/>
                </a:ext>
              </a:extLst>
            </p:cNvPr>
            <p:cNvSpPr txBox="1"/>
            <p:nvPr/>
          </p:nvSpPr>
          <p:spPr>
            <a:xfrm>
              <a:off x="7740784" y="226788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G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3089A-984C-4876-A103-0C598766DBDC}"/>
                </a:ext>
              </a:extLst>
            </p:cNvPr>
            <p:cNvSpPr txBox="1"/>
            <p:nvPr/>
          </p:nvSpPr>
          <p:spPr>
            <a:xfrm flipH="1">
              <a:off x="8255274" y="2271433"/>
              <a:ext cx="449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2</a:t>
              </a:r>
              <a:endParaRPr lang="en-SG" sz="14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F217B6F-8F56-4B68-A270-B2A65975BE0B}"/>
                </a:ext>
              </a:extLst>
            </p:cNvPr>
            <p:cNvSpPr txBox="1"/>
            <p:nvPr/>
          </p:nvSpPr>
          <p:spPr>
            <a:xfrm flipH="1">
              <a:off x="8827656" y="2269663"/>
              <a:ext cx="449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24</a:t>
              </a:r>
              <a:endParaRPr lang="en-SG" sz="1400" dirty="0"/>
            </a:p>
          </p:txBody>
        </p:sp>
        <p:pic>
          <p:nvPicPr>
            <p:cNvPr id="139" name="Picture 138" descr="A picture containing object, clock, sign, sitting&#10;&#10;Description automatically generated">
              <a:extLst>
                <a:ext uri="{FF2B5EF4-FFF2-40B4-BE49-F238E27FC236}">
                  <a16:creationId xmlns:a16="http://schemas.microsoft.com/office/drawing/2014/main" id="{531E6D75-E4E4-49E3-B0AB-8BCAAACF6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665" y="2766378"/>
              <a:ext cx="180000" cy="237933"/>
            </a:xfrm>
            <a:prstGeom prst="rect">
              <a:avLst/>
            </a:prstGeom>
          </p:spPr>
        </p:pic>
        <p:pic>
          <p:nvPicPr>
            <p:cNvPr id="140" name="Picture 139" descr="A picture containing clock, object, meter&#10;&#10;Description automatically generated">
              <a:extLst>
                <a:ext uri="{FF2B5EF4-FFF2-40B4-BE49-F238E27FC236}">
                  <a16:creationId xmlns:a16="http://schemas.microsoft.com/office/drawing/2014/main" id="{5B26C49E-0674-4214-961A-044227E6F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212" y="2784553"/>
              <a:ext cx="180000" cy="232458"/>
            </a:xfrm>
            <a:prstGeom prst="rect">
              <a:avLst/>
            </a:prstGeom>
          </p:spPr>
        </p:pic>
        <p:pic>
          <p:nvPicPr>
            <p:cNvPr id="141" name="Picture 140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BEF693F5-625C-4CC1-B44D-4FA3A6A78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353" y="2773030"/>
              <a:ext cx="180000" cy="244289"/>
            </a:xfrm>
            <a:prstGeom prst="rect">
              <a:avLst/>
            </a:prstGeom>
          </p:spPr>
        </p:pic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BBF68E2-D44E-43A7-82C5-7B029B17C57A}"/>
              </a:ext>
            </a:extLst>
          </p:cNvPr>
          <p:cNvSpPr/>
          <p:nvPr/>
        </p:nvSpPr>
        <p:spPr>
          <a:xfrm>
            <a:off x="9735737" y="4313323"/>
            <a:ext cx="248798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Show 806, </a:t>
            </a:r>
          </a:p>
          <a:p>
            <a:r>
              <a:rPr lang="en-US" sz="1200" dirty="0"/>
              <a:t>Turn off Arrow +100xn</a:t>
            </a:r>
          </a:p>
          <a:p>
            <a:r>
              <a:rPr lang="en-US" sz="1200" dirty="0"/>
              <a:t>And BONUS.. </a:t>
            </a:r>
          </a:p>
          <a:p>
            <a:r>
              <a:rPr lang="en-US" sz="1200" dirty="0"/>
              <a:t>Turn on music/ resume timer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Do the same for Bonus 200,300,400</a:t>
            </a:r>
          </a:p>
          <a:p>
            <a:r>
              <a:rPr lang="en-US" sz="1200" dirty="0"/>
              <a:t> and 500. (examples in next 2 pages)</a:t>
            </a:r>
          </a:p>
          <a:p>
            <a:endParaRPr lang="en-SG" sz="120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47FFDC2-AFAE-4E39-958C-ECE6F1FED5F5}"/>
              </a:ext>
            </a:extLst>
          </p:cNvPr>
          <p:cNvGrpSpPr/>
          <p:nvPr/>
        </p:nvGrpSpPr>
        <p:grpSpPr>
          <a:xfrm>
            <a:off x="2632569" y="83676"/>
            <a:ext cx="2160000" cy="3841875"/>
            <a:chOff x="2632569" y="83676"/>
            <a:chExt cx="2160000" cy="3841875"/>
          </a:xfrm>
        </p:grpSpPr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858720FF-8E6C-4618-8E75-12C464AB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569" y="83676"/>
              <a:ext cx="2160000" cy="3841875"/>
            </a:xfrm>
            <a:prstGeom prst="rect">
              <a:avLst/>
            </a:prstGeom>
          </p:spPr>
        </p:pic>
        <p:pic>
          <p:nvPicPr>
            <p:cNvPr id="79" name="Picture 78" descr="A picture containing object, clock, meter&#10;&#10;Description automatically generated">
              <a:extLst>
                <a:ext uri="{FF2B5EF4-FFF2-40B4-BE49-F238E27FC236}">
                  <a16:creationId xmlns:a16="http://schemas.microsoft.com/office/drawing/2014/main" id="{6DEC02AF-81AD-40A8-B391-A5E7CDC9A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347" y="2761482"/>
              <a:ext cx="180000" cy="234917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ED86D5E-9E12-4542-9F16-0DFBD5CEEB71}"/>
                </a:ext>
              </a:extLst>
            </p:cNvPr>
            <p:cNvSpPr/>
            <p:nvPr/>
          </p:nvSpPr>
          <p:spPr>
            <a:xfrm>
              <a:off x="3492959" y="1473051"/>
              <a:ext cx="131896" cy="1275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051F115-46E4-450D-AFF0-15A9B668ACD5}"/>
                </a:ext>
              </a:extLst>
            </p:cNvPr>
            <p:cNvSpPr/>
            <p:nvPr/>
          </p:nvSpPr>
          <p:spPr>
            <a:xfrm>
              <a:off x="3808082" y="1462519"/>
              <a:ext cx="131896" cy="12759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7" name="Picture 106" descr="A picture containing object, clock, sign, sitting&#10;&#10;Description automatically generated">
              <a:extLst>
                <a:ext uri="{FF2B5EF4-FFF2-40B4-BE49-F238E27FC236}">
                  <a16:creationId xmlns:a16="http://schemas.microsoft.com/office/drawing/2014/main" id="{A508A7A1-91C6-4BDD-8F7A-DD0F9D96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583" y="2762656"/>
              <a:ext cx="180000" cy="237933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C4429DC-D7F2-41A8-BCB1-678462381711}"/>
                </a:ext>
              </a:extLst>
            </p:cNvPr>
            <p:cNvSpPr txBox="1"/>
            <p:nvPr/>
          </p:nvSpPr>
          <p:spPr>
            <a:xfrm>
              <a:off x="3151108" y="227216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</a:t>
              </a:r>
              <a:endParaRPr lang="en-SG" sz="14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37F1919-64E5-4FF5-B1A5-6847B4DE9584}"/>
                </a:ext>
              </a:extLst>
            </p:cNvPr>
            <p:cNvSpPr txBox="1"/>
            <p:nvPr/>
          </p:nvSpPr>
          <p:spPr>
            <a:xfrm>
              <a:off x="3664906" y="227311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5</a:t>
              </a:r>
              <a:endParaRPr lang="en-SG" sz="14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1390839-E6F2-453F-933E-670B2BAC2359}"/>
                </a:ext>
              </a:extLst>
            </p:cNvPr>
            <p:cNvSpPr txBox="1"/>
            <p:nvPr/>
          </p:nvSpPr>
          <p:spPr>
            <a:xfrm>
              <a:off x="4190194" y="226788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40</a:t>
              </a:r>
              <a:endParaRPr lang="en-SG" sz="1400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7D1349A-FB6C-4AC0-A07E-072399AF6AAC}"/>
              </a:ext>
            </a:extLst>
          </p:cNvPr>
          <p:cNvGrpSpPr/>
          <p:nvPr/>
        </p:nvGrpSpPr>
        <p:grpSpPr>
          <a:xfrm>
            <a:off x="9591584" y="83676"/>
            <a:ext cx="2160000" cy="3841875"/>
            <a:chOff x="9591584" y="83676"/>
            <a:chExt cx="2160000" cy="3841875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C52C586F-570A-481C-B541-188EC27CCC55}"/>
                </a:ext>
              </a:extLst>
            </p:cNvPr>
            <p:cNvGrpSpPr/>
            <p:nvPr/>
          </p:nvGrpSpPr>
          <p:grpSpPr>
            <a:xfrm>
              <a:off x="9591584" y="83676"/>
              <a:ext cx="2160000" cy="3841875"/>
              <a:chOff x="9591584" y="83676"/>
              <a:chExt cx="2160000" cy="3841875"/>
            </a:xfrm>
          </p:grpSpPr>
          <p:pic>
            <p:nvPicPr>
              <p:cNvPr id="143" name="Picture 142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024948D3-647A-402A-ADF3-EA40B8356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1584" y="83676"/>
                <a:ext cx="2160000" cy="3841875"/>
              </a:xfrm>
              <a:prstGeom prst="rect">
                <a:avLst/>
              </a:prstGeom>
            </p:spPr>
          </p:pic>
          <p:pic>
            <p:nvPicPr>
              <p:cNvPr id="144" name="Picture 143" descr="A picture containing object, clock, meter&#10;&#10;Description automatically generated">
                <a:extLst>
                  <a:ext uri="{FF2B5EF4-FFF2-40B4-BE49-F238E27FC236}">
                    <a16:creationId xmlns:a16="http://schemas.microsoft.com/office/drawing/2014/main" id="{46A2C5BE-AC84-44BB-84EC-3E9CBAF30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1362" y="2761482"/>
                <a:ext cx="180000" cy="234917"/>
              </a:xfrm>
              <a:prstGeom prst="rect">
                <a:avLst/>
              </a:prstGeom>
            </p:spPr>
          </p:pic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195D71E9-CB57-429C-A0AE-1EB3F524BF78}"/>
                  </a:ext>
                </a:extLst>
              </p:cNvPr>
              <p:cNvSpPr/>
              <p:nvPr/>
            </p:nvSpPr>
            <p:spPr>
              <a:xfrm>
                <a:off x="10008501" y="2064679"/>
                <a:ext cx="131896" cy="12759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E3077FAC-BC1C-4B4B-A5F6-C3151196AC03}"/>
                  </a:ext>
                </a:extLst>
              </p:cNvPr>
              <p:cNvSpPr/>
              <p:nvPr/>
            </p:nvSpPr>
            <p:spPr>
              <a:xfrm>
                <a:off x="10767097" y="1462519"/>
                <a:ext cx="131896" cy="12759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47" name="Picture 146" descr="A picture containing object, clock, sign, sitting&#10;&#10;Description automatically generated">
                <a:extLst>
                  <a:ext uri="{FF2B5EF4-FFF2-40B4-BE49-F238E27FC236}">
                    <a16:creationId xmlns:a16="http://schemas.microsoft.com/office/drawing/2014/main" id="{AD1989AF-1FA3-4C9D-B7FC-8F9EA7A64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6598" y="2762656"/>
                <a:ext cx="180000" cy="237933"/>
              </a:xfrm>
              <a:prstGeom prst="rect">
                <a:avLst/>
              </a:prstGeom>
            </p:spPr>
          </p:pic>
          <p:pic>
            <p:nvPicPr>
              <p:cNvPr id="148" name="Picture 147" descr="A picture containing clock, object, meter&#10;&#10;Description automatically generated">
                <a:extLst>
                  <a:ext uri="{FF2B5EF4-FFF2-40B4-BE49-F238E27FC236}">
                    <a16:creationId xmlns:a16="http://schemas.microsoft.com/office/drawing/2014/main" id="{32CE58D6-7EA4-4FA4-96BA-BB5FB6098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0442" y="2765060"/>
                <a:ext cx="180000" cy="234828"/>
              </a:xfrm>
              <a:prstGeom prst="rect">
                <a:avLst/>
              </a:prstGeom>
            </p:spPr>
          </p:pic>
          <p:pic>
            <p:nvPicPr>
              <p:cNvPr id="149" name="Picture 148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5B67DC69-CECD-4938-8872-4EDC06E11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22866" y="2760022"/>
                <a:ext cx="180000" cy="244289"/>
              </a:xfrm>
              <a:prstGeom prst="rect">
                <a:avLst/>
              </a:prstGeom>
            </p:spPr>
          </p:pic>
          <p:pic>
            <p:nvPicPr>
              <p:cNvPr id="150" name="Picture 149" descr="A picture containing clock, object, meter&#10;&#10;Description automatically generated">
                <a:extLst>
                  <a:ext uri="{FF2B5EF4-FFF2-40B4-BE49-F238E27FC236}">
                    <a16:creationId xmlns:a16="http://schemas.microsoft.com/office/drawing/2014/main" id="{7A903EE2-72BF-4209-9137-950F10BDD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7486" y="2761801"/>
                <a:ext cx="180000" cy="232458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4A3748CA-484D-4D51-AD35-6C1DF0031031}"/>
                  </a:ext>
                </a:extLst>
              </p:cNvPr>
              <p:cNvSpPr/>
              <p:nvPr/>
            </p:nvSpPr>
            <p:spPr>
              <a:xfrm>
                <a:off x="10763324" y="1492726"/>
                <a:ext cx="121534" cy="11269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AB4451F-221B-477F-A846-B90F3F131DD1}"/>
                  </a:ext>
                </a:extLst>
              </p:cNvPr>
              <p:cNvSpPr/>
              <p:nvPr/>
            </p:nvSpPr>
            <p:spPr>
              <a:xfrm>
                <a:off x="10265597" y="3265447"/>
                <a:ext cx="131896" cy="1275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99F5E01-E835-4C7C-B5E4-CF7D05273D23}"/>
                </a:ext>
              </a:extLst>
            </p:cNvPr>
            <p:cNvSpPr txBox="1"/>
            <p:nvPr/>
          </p:nvSpPr>
          <p:spPr>
            <a:xfrm>
              <a:off x="10052892" y="225339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G" sz="14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20DF805-87D4-45C2-A851-C47F84C64236}"/>
                </a:ext>
              </a:extLst>
            </p:cNvPr>
            <p:cNvSpPr txBox="1"/>
            <p:nvPr/>
          </p:nvSpPr>
          <p:spPr>
            <a:xfrm flipH="1">
              <a:off x="10567382" y="2256951"/>
              <a:ext cx="449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2</a:t>
              </a:r>
              <a:endParaRPr lang="en-SG" sz="14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DE6334A-DBC7-487A-9261-FC70D63422F9}"/>
                </a:ext>
              </a:extLst>
            </p:cNvPr>
            <p:cNvSpPr txBox="1"/>
            <p:nvPr/>
          </p:nvSpPr>
          <p:spPr>
            <a:xfrm flipH="1">
              <a:off x="11139764" y="2255181"/>
              <a:ext cx="449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24</a:t>
              </a:r>
              <a:endParaRPr lang="en-SG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8174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1AC1EE2D-D0AF-479A-BEF1-D50EE29B0070}"/>
              </a:ext>
            </a:extLst>
          </p:cNvPr>
          <p:cNvSpPr txBox="1"/>
          <p:nvPr/>
        </p:nvSpPr>
        <p:spPr>
          <a:xfrm>
            <a:off x="-3221991" y="566980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100x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16CD0DE-FAA0-4390-BF2A-FB5FE64E0A3A}"/>
              </a:ext>
            </a:extLst>
          </p:cNvPr>
          <p:cNvSpPr/>
          <p:nvPr/>
        </p:nvSpPr>
        <p:spPr>
          <a:xfrm rot="10800000">
            <a:off x="3015766" y="3151627"/>
            <a:ext cx="832192" cy="728286"/>
          </a:xfrm>
          <a:prstGeom prst="downArrow">
            <a:avLst/>
          </a:prstGeom>
          <a:solidFill>
            <a:srgbClr val="595959">
              <a:alpha val="6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8CAFF-6A18-4799-9718-11380778880E}"/>
              </a:ext>
            </a:extLst>
          </p:cNvPr>
          <p:cNvSpPr txBox="1"/>
          <p:nvPr/>
        </p:nvSpPr>
        <p:spPr>
          <a:xfrm>
            <a:off x="3140495" y="3312598"/>
            <a:ext cx="594830" cy="356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100x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F354D-4C7C-44B6-AC3E-BA0D0D7126F8}"/>
              </a:ext>
            </a:extLst>
          </p:cNvPr>
          <p:cNvSpPr txBox="1"/>
          <p:nvPr/>
        </p:nvSpPr>
        <p:spPr>
          <a:xfrm>
            <a:off x="3260019" y="3015048"/>
            <a:ext cx="330169" cy="55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+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55897B-35ED-4A6B-BE33-E5CE6607B4C2}"/>
              </a:ext>
            </a:extLst>
          </p:cNvPr>
          <p:cNvSpPr/>
          <p:nvPr/>
        </p:nvSpPr>
        <p:spPr>
          <a:xfrm>
            <a:off x="3281443" y="3105156"/>
            <a:ext cx="272040" cy="388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+</a:t>
            </a:r>
            <a:endParaRPr lang="en-SG" dirty="0"/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5CAB0FC1-D070-4441-95FB-977614FC0A49}"/>
              </a:ext>
            </a:extLst>
          </p:cNvPr>
          <p:cNvSpPr/>
          <p:nvPr/>
        </p:nvSpPr>
        <p:spPr>
          <a:xfrm>
            <a:off x="3654434" y="2978789"/>
            <a:ext cx="1225382" cy="677012"/>
          </a:xfrm>
          <a:prstGeom prst="irregularSeal2">
            <a:avLst/>
          </a:prstGeom>
          <a:solidFill>
            <a:srgbClr val="595959">
              <a:alpha val="5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AAABB-231B-4F3F-BBFB-E94CAFB4EB2C}"/>
              </a:ext>
            </a:extLst>
          </p:cNvPr>
          <p:cNvSpPr txBox="1"/>
          <p:nvPr/>
        </p:nvSpPr>
        <p:spPr>
          <a:xfrm rot="20510183">
            <a:off x="3793892" y="3138427"/>
            <a:ext cx="878388" cy="356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BONUS!</a:t>
            </a:r>
            <a:endParaRPr lang="en-SG" sz="16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A895AF-A662-4B1C-AF9C-0A1C6E16A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29" y="243078"/>
            <a:ext cx="2170952" cy="4042161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9E5B4A6-088F-4307-B7BC-E1BB1ED549C2}"/>
              </a:ext>
            </a:extLst>
          </p:cNvPr>
          <p:cNvSpPr/>
          <p:nvPr/>
        </p:nvSpPr>
        <p:spPr>
          <a:xfrm rot="10800000">
            <a:off x="3168939" y="3311972"/>
            <a:ext cx="832192" cy="728286"/>
          </a:xfrm>
          <a:prstGeom prst="downArrow">
            <a:avLst/>
          </a:prstGeom>
          <a:solidFill>
            <a:srgbClr val="595959">
              <a:alpha val="6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083EF-04D3-4507-887D-E5BB268FA891}"/>
              </a:ext>
            </a:extLst>
          </p:cNvPr>
          <p:cNvSpPr txBox="1"/>
          <p:nvPr/>
        </p:nvSpPr>
        <p:spPr>
          <a:xfrm>
            <a:off x="3293667" y="3472943"/>
            <a:ext cx="594830" cy="356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200x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67C8A-C7FD-44A2-A7B6-43CFB9A365C8}"/>
              </a:ext>
            </a:extLst>
          </p:cNvPr>
          <p:cNvSpPr txBox="1"/>
          <p:nvPr/>
        </p:nvSpPr>
        <p:spPr>
          <a:xfrm>
            <a:off x="3413191" y="3175393"/>
            <a:ext cx="330169" cy="55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+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0BFBFE-381C-442E-9C2C-D15833C8A13A}"/>
              </a:ext>
            </a:extLst>
          </p:cNvPr>
          <p:cNvSpPr/>
          <p:nvPr/>
        </p:nvSpPr>
        <p:spPr>
          <a:xfrm>
            <a:off x="3434615" y="3265501"/>
            <a:ext cx="272040" cy="388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+</a:t>
            </a:r>
            <a:endParaRPr lang="en-SG" dirty="0"/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60DDBD4E-D06C-4EE3-B8AB-6294B3DA8564}"/>
              </a:ext>
            </a:extLst>
          </p:cNvPr>
          <p:cNvSpPr/>
          <p:nvPr/>
        </p:nvSpPr>
        <p:spPr>
          <a:xfrm>
            <a:off x="3807607" y="3139134"/>
            <a:ext cx="1225382" cy="677012"/>
          </a:xfrm>
          <a:prstGeom prst="irregularSeal2">
            <a:avLst/>
          </a:prstGeom>
          <a:solidFill>
            <a:srgbClr val="595959">
              <a:alpha val="5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7D2F5-50B0-4E69-A9E7-14B6187BC33A}"/>
              </a:ext>
            </a:extLst>
          </p:cNvPr>
          <p:cNvSpPr txBox="1"/>
          <p:nvPr/>
        </p:nvSpPr>
        <p:spPr>
          <a:xfrm rot="20510183">
            <a:off x="3947065" y="3298772"/>
            <a:ext cx="878388" cy="356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BONUS!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06B3CC-34C1-4E87-AD18-B2A78E8AB2BB}"/>
              </a:ext>
            </a:extLst>
          </p:cNvPr>
          <p:cNvSpPr txBox="1"/>
          <p:nvPr/>
        </p:nvSpPr>
        <p:spPr>
          <a:xfrm>
            <a:off x="3444638" y="3664165"/>
            <a:ext cx="308048" cy="388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48D593-3019-4247-BC55-B6B2FB1FCC19}"/>
              </a:ext>
            </a:extLst>
          </p:cNvPr>
          <p:cNvSpPr/>
          <p:nvPr/>
        </p:nvSpPr>
        <p:spPr>
          <a:xfrm>
            <a:off x="4082511" y="1704303"/>
            <a:ext cx="122150" cy="1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DB8A6E-1C93-4C88-B6E5-0DD9C5C56042}"/>
              </a:ext>
            </a:extLst>
          </p:cNvPr>
          <p:cNvSpPr/>
          <p:nvPr/>
        </p:nvSpPr>
        <p:spPr>
          <a:xfrm>
            <a:off x="4211238" y="1696235"/>
            <a:ext cx="132565" cy="1342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BECD20-EAC2-4929-85A9-14295E0C8231}"/>
              </a:ext>
            </a:extLst>
          </p:cNvPr>
          <p:cNvSpPr txBox="1"/>
          <p:nvPr/>
        </p:nvSpPr>
        <p:spPr>
          <a:xfrm>
            <a:off x="4461683" y="2530419"/>
            <a:ext cx="369271" cy="323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64</a:t>
            </a:r>
            <a:endParaRPr lang="en-SG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0E164B7-C822-425A-B402-9682CEDB6CE8}"/>
              </a:ext>
            </a:extLst>
          </p:cNvPr>
          <p:cNvSpPr txBox="1"/>
          <p:nvPr/>
        </p:nvSpPr>
        <p:spPr>
          <a:xfrm>
            <a:off x="3414194" y="2535588"/>
            <a:ext cx="277438" cy="323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  <a:endParaRPr lang="en-SG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3ADDD8-BBCE-4C20-8E4F-232802BFAB42}"/>
              </a:ext>
            </a:extLst>
          </p:cNvPr>
          <p:cNvSpPr txBox="1"/>
          <p:nvPr/>
        </p:nvSpPr>
        <p:spPr>
          <a:xfrm>
            <a:off x="3939743" y="2534455"/>
            <a:ext cx="277438" cy="323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  <a:endParaRPr lang="en-SG" sz="1400" dirty="0"/>
          </a:p>
        </p:txBody>
      </p:sp>
      <p:pic>
        <p:nvPicPr>
          <p:cNvPr id="86" name="Picture 85" descr="A picture containing clock, object, meter&#10;&#10;Description automatically generated">
            <a:extLst>
              <a:ext uri="{FF2B5EF4-FFF2-40B4-BE49-F238E27FC236}">
                <a16:creationId xmlns:a16="http://schemas.microsoft.com/office/drawing/2014/main" id="{2EDFAD77-4930-4174-869D-2590B6608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38" y="3057877"/>
            <a:ext cx="180913" cy="267908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B98F11A-28D9-4175-8BAD-7333FFA8D7ED}"/>
              </a:ext>
            </a:extLst>
          </p:cNvPr>
          <p:cNvSpPr txBox="1"/>
          <p:nvPr/>
        </p:nvSpPr>
        <p:spPr>
          <a:xfrm>
            <a:off x="5504691" y="4829442"/>
            <a:ext cx="228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204+(200x9)=204+1800</a:t>
            </a:r>
          </a:p>
          <a:p>
            <a:r>
              <a:rPr lang="en-US" sz="1400" dirty="0"/>
              <a:t>                       = 2004</a:t>
            </a:r>
            <a:endParaRPr lang="en-SG" sz="1400" dirty="0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27CB627-A978-43FB-99C8-8C5DCAA72112}"/>
              </a:ext>
            </a:extLst>
          </p:cNvPr>
          <p:cNvSpPr/>
          <p:nvPr/>
        </p:nvSpPr>
        <p:spPr>
          <a:xfrm rot="10800000">
            <a:off x="5547981" y="3151627"/>
            <a:ext cx="914673" cy="728286"/>
          </a:xfrm>
          <a:prstGeom prst="downArrow">
            <a:avLst/>
          </a:prstGeom>
          <a:solidFill>
            <a:srgbClr val="595959">
              <a:alpha val="6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1CC3153-D3FD-47BB-8468-74CCBB15E0D5}"/>
              </a:ext>
            </a:extLst>
          </p:cNvPr>
          <p:cNvSpPr txBox="1"/>
          <p:nvPr/>
        </p:nvSpPr>
        <p:spPr>
          <a:xfrm>
            <a:off x="5816442" y="3015048"/>
            <a:ext cx="362893" cy="55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+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96438E-A8F5-483B-B719-6D64675E33E0}"/>
              </a:ext>
            </a:extLst>
          </p:cNvPr>
          <p:cNvSpPr/>
          <p:nvPr/>
        </p:nvSpPr>
        <p:spPr>
          <a:xfrm>
            <a:off x="5839989" y="3105156"/>
            <a:ext cx="299003" cy="388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+</a:t>
            </a:r>
            <a:endParaRPr lang="en-SG" dirty="0"/>
          </a:p>
        </p:txBody>
      </p:sp>
      <p:sp>
        <p:nvSpPr>
          <p:cNvPr id="91" name="Explosion: 14 Points 90">
            <a:extLst>
              <a:ext uri="{FF2B5EF4-FFF2-40B4-BE49-F238E27FC236}">
                <a16:creationId xmlns:a16="http://schemas.microsoft.com/office/drawing/2014/main" id="{A1231112-E1E2-4F91-ADF8-9D26A4A13343}"/>
              </a:ext>
            </a:extLst>
          </p:cNvPr>
          <p:cNvSpPr/>
          <p:nvPr/>
        </p:nvSpPr>
        <p:spPr>
          <a:xfrm>
            <a:off x="6249949" y="2978789"/>
            <a:ext cx="1346833" cy="677012"/>
          </a:xfrm>
          <a:prstGeom prst="irregularSeal2">
            <a:avLst/>
          </a:prstGeom>
          <a:solidFill>
            <a:srgbClr val="595959">
              <a:alpha val="5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74F0903-53CD-4431-9E05-67A80F38FAC4}"/>
              </a:ext>
            </a:extLst>
          </p:cNvPr>
          <p:cNvSpPr txBox="1"/>
          <p:nvPr/>
        </p:nvSpPr>
        <p:spPr>
          <a:xfrm rot="20510183">
            <a:off x="6403229" y="3138427"/>
            <a:ext cx="965448" cy="356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BONUS!</a:t>
            </a:r>
            <a:endParaRPr lang="en-SG" sz="1600" b="1" dirty="0">
              <a:solidFill>
                <a:schemeClr val="bg1"/>
              </a:solidFill>
            </a:endParaRPr>
          </a:p>
        </p:txBody>
      </p:sp>
      <p:pic>
        <p:nvPicPr>
          <p:cNvPr id="93" name="Picture 9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E0D216-BA80-4058-8111-D632BC378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84" y="243078"/>
            <a:ext cx="2386122" cy="404216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8B31B258-1B08-4722-B413-EC6318E84413}"/>
              </a:ext>
            </a:extLst>
          </p:cNvPr>
          <p:cNvSpPr/>
          <p:nvPr/>
        </p:nvSpPr>
        <p:spPr>
          <a:xfrm>
            <a:off x="6720454" y="1704303"/>
            <a:ext cx="134257" cy="1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C714CF3-0F8B-4A95-85B3-F91BAC39439D}"/>
              </a:ext>
            </a:extLst>
          </p:cNvPr>
          <p:cNvSpPr/>
          <p:nvPr/>
        </p:nvSpPr>
        <p:spPr>
          <a:xfrm>
            <a:off x="6861940" y="1696235"/>
            <a:ext cx="145704" cy="1342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ACC3EB-3910-4E28-BFE0-46949773C30A}"/>
              </a:ext>
            </a:extLst>
          </p:cNvPr>
          <p:cNvSpPr txBox="1"/>
          <p:nvPr/>
        </p:nvSpPr>
        <p:spPr>
          <a:xfrm>
            <a:off x="7137207" y="2530419"/>
            <a:ext cx="405871" cy="323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64</a:t>
            </a:r>
            <a:endParaRPr lang="en-SG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4D12CC-B543-4F24-A122-6E2E73BDD5BB}"/>
              </a:ext>
            </a:extLst>
          </p:cNvPr>
          <p:cNvSpPr txBox="1"/>
          <p:nvPr/>
        </p:nvSpPr>
        <p:spPr>
          <a:xfrm>
            <a:off x="5985898" y="2528131"/>
            <a:ext cx="304935" cy="323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  <a:endParaRPr lang="en-SG" sz="1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5ADE68-13AC-49AC-9D3B-A9C805EB2AA5}"/>
              </a:ext>
            </a:extLst>
          </p:cNvPr>
          <p:cNvSpPr txBox="1"/>
          <p:nvPr/>
        </p:nvSpPr>
        <p:spPr>
          <a:xfrm>
            <a:off x="6563535" y="2534455"/>
            <a:ext cx="304935" cy="323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  <a:endParaRPr lang="en-SG" sz="1400" dirty="0"/>
          </a:p>
        </p:txBody>
      </p:sp>
      <p:pic>
        <p:nvPicPr>
          <p:cNvPr id="109" name="Picture 108" descr="A picture containing object, clock, sign, sitting&#10;&#10;Description automatically generated">
            <a:extLst>
              <a:ext uri="{FF2B5EF4-FFF2-40B4-BE49-F238E27FC236}">
                <a16:creationId xmlns:a16="http://schemas.microsoft.com/office/drawing/2014/main" id="{C9E66AA6-79A6-4639-90F5-270DF951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25" y="3060546"/>
            <a:ext cx="198844" cy="250337"/>
          </a:xfrm>
          <a:prstGeom prst="rect">
            <a:avLst/>
          </a:prstGeom>
        </p:spPr>
      </p:pic>
      <p:pic>
        <p:nvPicPr>
          <p:cNvPr id="110" name="Picture 109" descr="A picture containing clock, object, meter&#10;&#10;Description automatically generated">
            <a:extLst>
              <a:ext uri="{FF2B5EF4-FFF2-40B4-BE49-F238E27FC236}">
                <a16:creationId xmlns:a16="http://schemas.microsoft.com/office/drawing/2014/main" id="{88268685-C551-45E3-ADB9-CD62B33C1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148" y="3072308"/>
            <a:ext cx="198844" cy="247070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C48E6-C965-4EA1-80AA-CDEC8561CD2B}"/>
              </a:ext>
            </a:extLst>
          </p:cNvPr>
          <p:cNvGrpSpPr/>
          <p:nvPr/>
        </p:nvGrpSpPr>
        <p:grpSpPr>
          <a:xfrm>
            <a:off x="287388" y="248248"/>
            <a:ext cx="2272606" cy="4042161"/>
            <a:chOff x="148754" y="-48415"/>
            <a:chExt cx="2272606" cy="4042161"/>
          </a:xfrm>
        </p:grpSpPr>
        <p:pic>
          <p:nvPicPr>
            <p:cNvPr id="41" name="Picture 4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1EB164-FD14-4047-8461-EB04A01E6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54" y="-48415"/>
              <a:ext cx="2272606" cy="4042161"/>
            </a:xfrm>
            <a:prstGeom prst="rect">
              <a:avLst/>
            </a:prstGeom>
          </p:spPr>
        </p:pic>
        <p:pic>
          <p:nvPicPr>
            <p:cNvPr id="71" name="Picture 70" descr="A picture containing clock, object, meter&#10;&#10;Description automatically generated">
              <a:extLst>
                <a:ext uri="{FF2B5EF4-FFF2-40B4-BE49-F238E27FC236}">
                  <a16:creationId xmlns:a16="http://schemas.microsoft.com/office/drawing/2014/main" id="{850AADB0-B34F-472F-BBEB-8BC60A396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20" y="2767575"/>
              <a:ext cx="180000" cy="249148"/>
            </a:xfrm>
            <a:prstGeom prst="rect">
              <a:avLst/>
            </a:prstGeom>
          </p:spPr>
        </p:pic>
        <p:pic>
          <p:nvPicPr>
            <p:cNvPr id="72" name="Picture 71" descr="A picture containing object, clock, sign, sitting&#10;&#10;Description automatically generated">
              <a:extLst>
                <a:ext uri="{FF2B5EF4-FFF2-40B4-BE49-F238E27FC236}">
                  <a16:creationId xmlns:a16="http://schemas.microsoft.com/office/drawing/2014/main" id="{62BDBF54-32C8-4A5F-BFCD-7EE242DE0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15" y="2778208"/>
              <a:ext cx="180000" cy="237933"/>
            </a:xfrm>
            <a:prstGeom prst="rect">
              <a:avLst/>
            </a:prstGeom>
          </p:spPr>
        </p:pic>
        <p:pic>
          <p:nvPicPr>
            <p:cNvPr id="73" name="Picture 72" descr="A picture containing object, clock, meter&#10;&#10;Description automatically generated">
              <a:extLst>
                <a:ext uri="{FF2B5EF4-FFF2-40B4-BE49-F238E27FC236}">
                  <a16:creationId xmlns:a16="http://schemas.microsoft.com/office/drawing/2014/main" id="{41433816-64A4-497A-8799-1E5544D54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70" y="2764639"/>
              <a:ext cx="180000" cy="253125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DF0BE70-6168-4F09-8F7C-6E9C7CA4FFE1}"/>
                </a:ext>
              </a:extLst>
            </p:cNvPr>
            <p:cNvSpPr/>
            <p:nvPr/>
          </p:nvSpPr>
          <p:spPr>
            <a:xfrm>
              <a:off x="1383462" y="1410056"/>
              <a:ext cx="121534" cy="1126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103A26-7CA4-484C-B15C-F0D95FF001F8}"/>
                </a:ext>
              </a:extLst>
            </p:cNvPr>
            <p:cNvSpPr/>
            <p:nvPr/>
          </p:nvSpPr>
          <p:spPr>
            <a:xfrm>
              <a:off x="1529466" y="1406224"/>
              <a:ext cx="131896" cy="1275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C74889-4B7D-43CA-BC27-12B6F55B0786}"/>
                </a:ext>
              </a:extLst>
            </p:cNvPr>
            <p:cNvSpPr txBox="1"/>
            <p:nvPr/>
          </p:nvSpPr>
          <p:spPr>
            <a:xfrm>
              <a:off x="1800566" y="2235060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64</a:t>
              </a:r>
              <a:endParaRPr lang="en-SG" sz="14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F655A5-288E-4386-B2A7-DA5506411500}"/>
                </a:ext>
              </a:extLst>
            </p:cNvPr>
            <p:cNvSpPr txBox="1"/>
            <p:nvPr/>
          </p:nvSpPr>
          <p:spPr>
            <a:xfrm>
              <a:off x="1231657" y="22388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</a:t>
              </a:r>
              <a:endParaRPr lang="en-SG" sz="1400" dirty="0"/>
            </a:p>
          </p:txBody>
        </p:sp>
        <p:sp>
          <p:nvSpPr>
            <p:cNvPr id="79" name="Arrow: Down 78">
              <a:extLst>
                <a:ext uri="{FF2B5EF4-FFF2-40B4-BE49-F238E27FC236}">
                  <a16:creationId xmlns:a16="http://schemas.microsoft.com/office/drawing/2014/main" id="{5D592D4D-2628-4663-B687-446B3C142A5C}"/>
                </a:ext>
              </a:extLst>
            </p:cNvPr>
            <p:cNvSpPr/>
            <p:nvPr/>
          </p:nvSpPr>
          <p:spPr>
            <a:xfrm rot="10800000">
              <a:off x="401135" y="3044566"/>
              <a:ext cx="850241" cy="711200"/>
            </a:xfrm>
            <a:prstGeom prst="downArrow">
              <a:avLst/>
            </a:prstGeom>
            <a:solidFill>
              <a:srgbClr val="595959">
                <a:alpha val="65098"/>
              </a:srgbClr>
            </a:solidFill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78E61C-C8D4-416A-AE79-0304CECB7DBA}"/>
                </a:ext>
              </a:extLst>
            </p:cNvPr>
            <p:cNvSpPr txBox="1"/>
            <p:nvPr/>
          </p:nvSpPr>
          <p:spPr>
            <a:xfrm>
              <a:off x="552782" y="3088052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+9</a:t>
              </a:r>
              <a:endParaRPr lang="en-SG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3BF6DBB-9736-481E-8460-9720A4FDEFAD}"/>
                </a:ext>
              </a:extLst>
            </p:cNvPr>
            <p:cNvSpPr txBox="1"/>
            <p:nvPr/>
          </p:nvSpPr>
          <p:spPr>
            <a:xfrm>
              <a:off x="720329" y="307982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9</a:t>
              </a:r>
              <a:endParaRPr lang="en-SG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AF15520-CC96-4972-808E-E036CA333B67}"/>
                </a:ext>
              </a:extLst>
            </p:cNvPr>
            <p:cNvSpPr txBox="1"/>
            <p:nvPr/>
          </p:nvSpPr>
          <p:spPr>
            <a:xfrm>
              <a:off x="542624" y="307344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+</a:t>
              </a:r>
              <a:endParaRPr lang="en-SG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73FA316-382B-4599-85EE-6AEC844BB7D4}"/>
                </a:ext>
              </a:extLst>
            </p:cNvPr>
            <p:cNvSpPr txBox="1"/>
            <p:nvPr/>
          </p:nvSpPr>
          <p:spPr>
            <a:xfrm>
              <a:off x="687050" y="22261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</a:t>
              </a:r>
              <a:endParaRPr lang="en-SG" sz="1400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74F21684-7BCB-44FA-814D-EDDA48CA6F69}"/>
              </a:ext>
            </a:extLst>
          </p:cNvPr>
          <p:cNvSpPr txBox="1"/>
          <p:nvPr/>
        </p:nvSpPr>
        <p:spPr>
          <a:xfrm>
            <a:off x="9248336" y="4121035"/>
            <a:ext cx="228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for Bonus 500 …</a:t>
            </a:r>
            <a:endParaRPr lang="en-SG" sz="1400" dirty="0"/>
          </a:p>
        </p:txBody>
      </p:sp>
      <p:pic>
        <p:nvPicPr>
          <p:cNvPr id="116" name="Picture 115" descr="A close up of a clock&#10;&#10;Description automatically generated">
            <a:extLst>
              <a:ext uri="{FF2B5EF4-FFF2-40B4-BE49-F238E27FC236}">
                <a16:creationId xmlns:a16="http://schemas.microsoft.com/office/drawing/2014/main" id="{648F26B8-17D3-4B53-BBDE-9E1ECB8BF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26" y="3062155"/>
            <a:ext cx="180000" cy="248728"/>
          </a:xfrm>
          <a:prstGeom prst="rect">
            <a:avLst/>
          </a:prstGeom>
        </p:spPr>
      </p:pic>
      <p:pic>
        <p:nvPicPr>
          <p:cNvPr id="117" name="Picture 116" descr="A close up of a clock&#10;&#10;Description automatically generated">
            <a:extLst>
              <a:ext uri="{FF2B5EF4-FFF2-40B4-BE49-F238E27FC236}">
                <a16:creationId xmlns:a16="http://schemas.microsoft.com/office/drawing/2014/main" id="{559DDAD1-51E6-427B-9217-25B076548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34" y="3062155"/>
            <a:ext cx="180000" cy="248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931D42-70B9-B834-1E3A-1CE3BA4808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490" t="49551" r="34069" b="46120"/>
          <a:stretch/>
        </p:blipFill>
        <p:spPr>
          <a:xfrm>
            <a:off x="5829141" y="3007858"/>
            <a:ext cx="419446" cy="296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DA7C8-FD3B-4DE1-6BF0-A303E87D36E2}"/>
              </a:ext>
            </a:extLst>
          </p:cNvPr>
          <p:cNvSpPr txBox="1"/>
          <p:nvPr/>
        </p:nvSpPr>
        <p:spPr>
          <a:xfrm>
            <a:off x="3465821" y="4302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</a:t>
            </a:r>
            <a:r>
              <a:rPr lang="en-US" dirty="0"/>
              <a:t>= 9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767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Down 2">
            <a:extLst>
              <a:ext uri="{FF2B5EF4-FFF2-40B4-BE49-F238E27FC236}">
                <a16:creationId xmlns:a16="http://schemas.microsoft.com/office/drawing/2014/main" id="{E16CD0DE-FAA0-4390-BF2A-FB5FE64E0A3A}"/>
              </a:ext>
            </a:extLst>
          </p:cNvPr>
          <p:cNvSpPr/>
          <p:nvPr/>
        </p:nvSpPr>
        <p:spPr>
          <a:xfrm rot="10800000">
            <a:off x="3125934" y="2849680"/>
            <a:ext cx="827994" cy="692200"/>
          </a:xfrm>
          <a:prstGeom prst="downArrow">
            <a:avLst/>
          </a:prstGeom>
          <a:solidFill>
            <a:srgbClr val="595959">
              <a:alpha val="6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F354D-4C7C-44B6-AC3E-BA0D0D7126F8}"/>
              </a:ext>
            </a:extLst>
          </p:cNvPr>
          <p:cNvSpPr txBox="1"/>
          <p:nvPr/>
        </p:nvSpPr>
        <p:spPr>
          <a:xfrm>
            <a:off x="3368954" y="2719868"/>
            <a:ext cx="32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+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55897B-35ED-4A6B-BE33-E5CE6607B4C2}"/>
              </a:ext>
            </a:extLst>
          </p:cNvPr>
          <p:cNvSpPr/>
          <p:nvPr/>
        </p:nvSpPr>
        <p:spPr>
          <a:xfrm>
            <a:off x="3390270" y="2805511"/>
            <a:ext cx="270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+</a:t>
            </a:r>
            <a:endParaRPr lang="en-SG" dirty="0"/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5CAB0FC1-D070-4441-95FB-977614FC0A49}"/>
              </a:ext>
            </a:extLst>
          </p:cNvPr>
          <p:cNvSpPr/>
          <p:nvPr/>
        </p:nvSpPr>
        <p:spPr>
          <a:xfrm>
            <a:off x="3761380" y="2685406"/>
            <a:ext cx="1219200" cy="643467"/>
          </a:xfrm>
          <a:prstGeom prst="irregularSeal2">
            <a:avLst/>
          </a:prstGeom>
          <a:solidFill>
            <a:srgbClr val="595959">
              <a:alpha val="5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AAABB-231B-4F3F-BBFB-E94CAFB4EB2C}"/>
              </a:ext>
            </a:extLst>
          </p:cNvPr>
          <p:cNvSpPr txBox="1"/>
          <p:nvPr/>
        </p:nvSpPr>
        <p:spPr>
          <a:xfrm rot="20510183">
            <a:off x="3900134" y="2837134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BONUS!</a:t>
            </a:r>
            <a:endParaRPr lang="en-SG" sz="16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A895AF-A662-4B1C-AF9C-0A1C6E16A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37" y="85247"/>
            <a:ext cx="2203826" cy="3919825"/>
          </a:xfrm>
          <a:prstGeom prst="rect">
            <a:avLst/>
          </a:prstGeom>
        </p:spPr>
      </p:pic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60DDBD4E-D06C-4EE3-B8AB-6294B3DA8564}"/>
              </a:ext>
            </a:extLst>
          </p:cNvPr>
          <p:cNvSpPr/>
          <p:nvPr/>
        </p:nvSpPr>
        <p:spPr>
          <a:xfrm>
            <a:off x="3913780" y="2837806"/>
            <a:ext cx="1219200" cy="643467"/>
          </a:xfrm>
          <a:prstGeom prst="irregularSeal2">
            <a:avLst/>
          </a:prstGeom>
          <a:solidFill>
            <a:srgbClr val="595959">
              <a:alpha val="5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7D2F5-50B0-4E69-A9E7-14B6187BC33A}"/>
              </a:ext>
            </a:extLst>
          </p:cNvPr>
          <p:cNvSpPr txBox="1"/>
          <p:nvPr/>
        </p:nvSpPr>
        <p:spPr>
          <a:xfrm rot="20510183">
            <a:off x="4052534" y="2989534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BONUS!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48D593-3019-4247-BC55-B6B2FB1FCC19}"/>
              </a:ext>
            </a:extLst>
          </p:cNvPr>
          <p:cNvSpPr/>
          <p:nvPr/>
        </p:nvSpPr>
        <p:spPr>
          <a:xfrm>
            <a:off x="4187297" y="1490017"/>
            <a:ext cx="121534" cy="11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DB8A6E-1C93-4C88-B6E5-0DD9C5C56042}"/>
              </a:ext>
            </a:extLst>
          </p:cNvPr>
          <p:cNvSpPr/>
          <p:nvPr/>
        </p:nvSpPr>
        <p:spPr>
          <a:xfrm>
            <a:off x="4952732" y="1953854"/>
            <a:ext cx="131896" cy="1275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1EB164-FD14-4047-8461-EB04A01E6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" y="116177"/>
            <a:ext cx="2331355" cy="414665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AC1EE2D-D0AF-479A-BEF1-D50EE29B0070}"/>
              </a:ext>
            </a:extLst>
          </p:cNvPr>
          <p:cNvSpPr txBox="1"/>
          <p:nvPr/>
        </p:nvSpPr>
        <p:spPr>
          <a:xfrm>
            <a:off x="-3221991" y="566980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100x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25A36A-8A6D-41B0-9F92-18CE68CD8899}"/>
              </a:ext>
            </a:extLst>
          </p:cNvPr>
          <p:cNvSpPr txBox="1"/>
          <p:nvPr/>
        </p:nvSpPr>
        <p:spPr>
          <a:xfrm>
            <a:off x="-3103070" y="284173"/>
            <a:ext cx="32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+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6E0860-6296-49B2-8F52-7C4A6446DAF2}"/>
              </a:ext>
            </a:extLst>
          </p:cNvPr>
          <p:cNvSpPr/>
          <p:nvPr/>
        </p:nvSpPr>
        <p:spPr>
          <a:xfrm>
            <a:off x="-3081754" y="369816"/>
            <a:ext cx="270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+</a:t>
            </a:r>
            <a:endParaRPr lang="en-SG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C35E4B-3843-476E-8007-126CC313AEAA}"/>
              </a:ext>
            </a:extLst>
          </p:cNvPr>
          <p:cNvSpPr txBox="1"/>
          <p:nvPr/>
        </p:nvSpPr>
        <p:spPr>
          <a:xfrm rot="20510183">
            <a:off x="-2571890" y="401439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BONUS!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F04E19-6020-46FB-9B3F-A6373A7489F8}"/>
              </a:ext>
            </a:extLst>
          </p:cNvPr>
          <p:cNvSpPr txBox="1"/>
          <p:nvPr/>
        </p:nvSpPr>
        <p:spPr>
          <a:xfrm>
            <a:off x="-2950670" y="436573"/>
            <a:ext cx="32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+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797CF27-3F85-4AA9-9334-FE4EFBB0FFFC}"/>
              </a:ext>
            </a:extLst>
          </p:cNvPr>
          <p:cNvSpPr/>
          <p:nvPr/>
        </p:nvSpPr>
        <p:spPr>
          <a:xfrm>
            <a:off x="-2929354" y="522216"/>
            <a:ext cx="270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+</a:t>
            </a:r>
            <a:endParaRPr lang="en-SG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089795-46A4-40E5-BADC-62C43918C3A0}"/>
              </a:ext>
            </a:extLst>
          </p:cNvPr>
          <p:cNvSpPr txBox="1"/>
          <p:nvPr/>
        </p:nvSpPr>
        <p:spPr>
          <a:xfrm rot="20510183">
            <a:off x="-2419490" y="553839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BONUS!</a:t>
            </a:r>
            <a:endParaRPr lang="en-SG" sz="1600" b="1" dirty="0">
              <a:solidFill>
                <a:schemeClr val="bg1"/>
              </a:solidFill>
            </a:endParaRPr>
          </a:p>
        </p:txBody>
      </p:sp>
      <p:pic>
        <p:nvPicPr>
          <p:cNvPr id="58" name="Picture 57" descr="A clock mounted to the side&#10;&#10;Description automatically generated">
            <a:extLst>
              <a:ext uri="{FF2B5EF4-FFF2-40B4-BE49-F238E27FC236}">
                <a16:creationId xmlns:a16="http://schemas.microsoft.com/office/drawing/2014/main" id="{920B502E-9BED-492B-B1D3-6DB60068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7504" y="3109522"/>
            <a:ext cx="1802592" cy="1013958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DF0BE70-6168-4F09-8F7C-6E9C7CA4FFE1}"/>
              </a:ext>
            </a:extLst>
          </p:cNvPr>
          <p:cNvSpPr/>
          <p:nvPr/>
        </p:nvSpPr>
        <p:spPr>
          <a:xfrm>
            <a:off x="1429182" y="1602080"/>
            <a:ext cx="121534" cy="11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4103A26-7CA4-484C-B15C-F0D95FF001F8}"/>
              </a:ext>
            </a:extLst>
          </p:cNvPr>
          <p:cNvSpPr/>
          <p:nvPr/>
        </p:nvSpPr>
        <p:spPr>
          <a:xfrm>
            <a:off x="2230664" y="2104763"/>
            <a:ext cx="131896" cy="1275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C74889-4B7D-43CA-BC27-12B6F55B0786}"/>
              </a:ext>
            </a:extLst>
          </p:cNvPr>
          <p:cNvSpPr txBox="1"/>
          <p:nvPr/>
        </p:nvSpPr>
        <p:spPr>
          <a:xfrm>
            <a:off x="1809710" y="2463660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132</a:t>
            </a:r>
            <a:endParaRPr lang="en-SG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F655A5-288E-4386-B2A7-DA5506411500}"/>
              </a:ext>
            </a:extLst>
          </p:cNvPr>
          <p:cNvSpPr txBox="1"/>
          <p:nvPr/>
        </p:nvSpPr>
        <p:spPr>
          <a:xfrm>
            <a:off x="1240592" y="24635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</a:t>
            </a:r>
            <a:endParaRPr lang="en-SG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BECD20-EAC2-4929-85A9-14295E0C8231}"/>
              </a:ext>
            </a:extLst>
          </p:cNvPr>
          <p:cNvSpPr txBox="1"/>
          <p:nvPr/>
        </p:nvSpPr>
        <p:spPr>
          <a:xfrm>
            <a:off x="4532842" y="2294382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132</a:t>
            </a:r>
            <a:endParaRPr lang="en-SG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0E164B7-C822-425A-B402-9682CEDB6CE8}"/>
              </a:ext>
            </a:extLst>
          </p:cNvPr>
          <p:cNvSpPr txBox="1"/>
          <p:nvPr/>
        </p:nvSpPr>
        <p:spPr>
          <a:xfrm>
            <a:off x="3464602" y="22930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11</a:t>
            </a:r>
            <a:endParaRPr lang="en-SG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3ADDD8-BBCE-4C20-8E4F-232802BFAB42}"/>
              </a:ext>
            </a:extLst>
          </p:cNvPr>
          <p:cNvSpPr txBox="1"/>
          <p:nvPr/>
        </p:nvSpPr>
        <p:spPr>
          <a:xfrm>
            <a:off x="3987499" y="22919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</a:t>
            </a:r>
            <a:endParaRPr lang="en-SG" sz="1400" dirty="0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27CB627-A978-43FB-99C8-8C5DCAA72112}"/>
              </a:ext>
            </a:extLst>
          </p:cNvPr>
          <p:cNvSpPr/>
          <p:nvPr/>
        </p:nvSpPr>
        <p:spPr>
          <a:xfrm rot="10800000">
            <a:off x="5526364" y="2861932"/>
            <a:ext cx="827994" cy="692200"/>
          </a:xfrm>
          <a:prstGeom prst="downArrow">
            <a:avLst/>
          </a:prstGeom>
          <a:solidFill>
            <a:srgbClr val="595959">
              <a:alpha val="6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1CC3153-D3FD-47BB-8468-74CCBB15E0D5}"/>
              </a:ext>
            </a:extLst>
          </p:cNvPr>
          <p:cNvSpPr txBox="1"/>
          <p:nvPr/>
        </p:nvSpPr>
        <p:spPr>
          <a:xfrm>
            <a:off x="5769384" y="2732120"/>
            <a:ext cx="32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+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96438E-A8F5-483B-B719-6D64675E33E0}"/>
              </a:ext>
            </a:extLst>
          </p:cNvPr>
          <p:cNvSpPr/>
          <p:nvPr/>
        </p:nvSpPr>
        <p:spPr>
          <a:xfrm>
            <a:off x="5790700" y="2817763"/>
            <a:ext cx="270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+</a:t>
            </a:r>
            <a:endParaRPr lang="en-SG" dirty="0"/>
          </a:p>
        </p:txBody>
      </p:sp>
      <p:sp>
        <p:nvSpPr>
          <p:cNvPr id="91" name="Explosion: 14 Points 90">
            <a:extLst>
              <a:ext uri="{FF2B5EF4-FFF2-40B4-BE49-F238E27FC236}">
                <a16:creationId xmlns:a16="http://schemas.microsoft.com/office/drawing/2014/main" id="{A1231112-E1E2-4F91-ADF8-9D26A4A13343}"/>
              </a:ext>
            </a:extLst>
          </p:cNvPr>
          <p:cNvSpPr/>
          <p:nvPr/>
        </p:nvSpPr>
        <p:spPr>
          <a:xfrm>
            <a:off x="6161810" y="2697658"/>
            <a:ext cx="1219200" cy="643467"/>
          </a:xfrm>
          <a:prstGeom prst="irregularSeal2">
            <a:avLst/>
          </a:prstGeom>
          <a:solidFill>
            <a:srgbClr val="595959">
              <a:alpha val="52157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74F0903-53CD-4431-9E05-67A80F38FAC4}"/>
              </a:ext>
            </a:extLst>
          </p:cNvPr>
          <p:cNvSpPr txBox="1"/>
          <p:nvPr/>
        </p:nvSpPr>
        <p:spPr>
          <a:xfrm rot="20510183">
            <a:off x="6300564" y="2849386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BONUS!</a:t>
            </a:r>
            <a:endParaRPr lang="en-SG" sz="1600" b="1" dirty="0">
              <a:solidFill>
                <a:schemeClr val="bg1"/>
              </a:solidFill>
            </a:endParaRPr>
          </a:p>
        </p:txBody>
      </p:sp>
      <p:pic>
        <p:nvPicPr>
          <p:cNvPr id="93" name="Picture 9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E0D216-BA80-4058-8111-D632BC378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19" y="97499"/>
            <a:ext cx="2203825" cy="3919824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8B31B258-1B08-4722-B413-EC6318E84413}"/>
              </a:ext>
            </a:extLst>
          </p:cNvPr>
          <p:cNvSpPr/>
          <p:nvPr/>
        </p:nvSpPr>
        <p:spPr>
          <a:xfrm>
            <a:off x="6593043" y="1502269"/>
            <a:ext cx="121534" cy="11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C714CF3-0F8B-4A95-85B3-F91BAC39439D}"/>
              </a:ext>
            </a:extLst>
          </p:cNvPr>
          <p:cNvSpPr/>
          <p:nvPr/>
        </p:nvSpPr>
        <p:spPr>
          <a:xfrm>
            <a:off x="7363190" y="1964486"/>
            <a:ext cx="131896" cy="1275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ACC3EB-3910-4E28-BFE0-46949773C30A}"/>
              </a:ext>
            </a:extLst>
          </p:cNvPr>
          <p:cNvSpPr txBox="1"/>
          <p:nvPr/>
        </p:nvSpPr>
        <p:spPr>
          <a:xfrm>
            <a:off x="6943441" y="230972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132</a:t>
            </a:r>
            <a:endParaRPr lang="en-SG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4D12CC-B543-4F24-A122-6E2E73BDD5BB}"/>
              </a:ext>
            </a:extLst>
          </p:cNvPr>
          <p:cNvSpPr txBox="1"/>
          <p:nvPr/>
        </p:nvSpPr>
        <p:spPr>
          <a:xfrm>
            <a:off x="5881987" y="23075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11</a:t>
            </a:r>
            <a:endParaRPr lang="en-SG" sz="1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5ADE68-13AC-49AC-9D3B-A9C805EB2AA5}"/>
              </a:ext>
            </a:extLst>
          </p:cNvPr>
          <p:cNvSpPr txBox="1"/>
          <p:nvPr/>
        </p:nvSpPr>
        <p:spPr>
          <a:xfrm>
            <a:off x="6404884" y="23135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</a:t>
            </a:r>
            <a:endParaRPr lang="en-SG" sz="1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B98F11A-28D9-4175-8BAD-7333FFA8D7ED}"/>
              </a:ext>
            </a:extLst>
          </p:cNvPr>
          <p:cNvSpPr txBox="1"/>
          <p:nvPr/>
        </p:nvSpPr>
        <p:spPr>
          <a:xfrm>
            <a:off x="5514536" y="4135807"/>
            <a:ext cx="228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501+(500x12)=501+6000</a:t>
            </a:r>
          </a:p>
          <a:p>
            <a:r>
              <a:rPr lang="en-US" sz="1400" dirty="0"/>
              <a:t>                       = 6501</a:t>
            </a:r>
            <a:endParaRPr lang="en-SG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73FA316-382B-4599-85EE-6AEC844BB7D4}"/>
              </a:ext>
            </a:extLst>
          </p:cNvPr>
          <p:cNvSpPr txBox="1"/>
          <p:nvPr/>
        </p:nvSpPr>
        <p:spPr>
          <a:xfrm>
            <a:off x="689496" y="24635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11</a:t>
            </a:r>
            <a:endParaRPr lang="en-SG" sz="1400" dirty="0"/>
          </a:p>
        </p:txBody>
      </p:sp>
      <p:pic>
        <p:nvPicPr>
          <p:cNvPr id="94" name="Picture 93" descr="A close up of a clock&#10;&#10;Description automatically generated">
            <a:extLst>
              <a:ext uri="{FF2B5EF4-FFF2-40B4-BE49-F238E27FC236}">
                <a16:creationId xmlns:a16="http://schemas.microsoft.com/office/drawing/2014/main" id="{02A1E9D8-7BFF-425E-909A-62DAB02CC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8" y="3008565"/>
            <a:ext cx="180000" cy="248728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C2D8B2EE-A633-4967-BBD8-174959ED35DB}"/>
              </a:ext>
            </a:extLst>
          </p:cNvPr>
          <p:cNvSpPr/>
          <p:nvPr/>
        </p:nvSpPr>
        <p:spPr>
          <a:xfrm>
            <a:off x="889666" y="3570979"/>
            <a:ext cx="131896" cy="1275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3" name="Picture 112" descr="A picture containing clock, object, meter&#10;&#10;Description automatically generated">
            <a:extLst>
              <a:ext uri="{FF2B5EF4-FFF2-40B4-BE49-F238E27FC236}">
                <a16:creationId xmlns:a16="http://schemas.microsoft.com/office/drawing/2014/main" id="{D46651F1-40E2-4A1B-93FF-DFA07F2A7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7" y="3021380"/>
            <a:ext cx="180000" cy="234828"/>
          </a:xfrm>
          <a:prstGeom prst="rect">
            <a:avLst/>
          </a:prstGeom>
        </p:spPr>
      </p:pic>
      <p:sp>
        <p:nvSpPr>
          <p:cNvPr id="114" name="Arrow: Down 113">
            <a:extLst>
              <a:ext uri="{FF2B5EF4-FFF2-40B4-BE49-F238E27FC236}">
                <a16:creationId xmlns:a16="http://schemas.microsoft.com/office/drawing/2014/main" id="{0A3492A1-C508-45D9-8C5E-A3F7B380065D}"/>
              </a:ext>
            </a:extLst>
          </p:cNvPr>
          <p:cNvSpPr/>
          <p:nvPr/>
        </p:nvSpPr>
        <p:spPr>
          <a:xfrm rot="10800000">
            <a:off x="391953" y="3245108"/>
            <a:ext cx="850241" cy="711200"/>
          </a:xfrm>
          <a:prstGeom prst="downArrow">
            <a:avLst/>
          </a:prstGeom>
          <a:solidFill>
            <a:srgbClr val="595959">
              <a:alpha val="65098"/>
            </a:srgb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261C30-0A54-4541-A032-6AF0A4710062}"/>
              </a:ext>
            </a:extLst>
          </p:cNvPr>
          <p:cNvSpPr txBox="1"/>
          <p:nvPr/>
        </p:nvSpPr>
        <p:spPr>
          <a:xfrm>
            <a:off x="495458" y="3299284"/>
            <a:ext cx="421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+</a:t>
            </a:r>
            <a:endParaRPr lang="en-SG" sz="2400" b="1" dirty="0">
              <a:solidFill>
                <a:schemeClr val="bg1"/>
              </a:solidFill>
            </a:endParaRPr>
          </a:p>
          <a:p>
            <a:endParaRPr lang="en-SG" sz="2400" b="1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3CCF6B-1CCF-4392-B71D-1C8F2DBBFBB1}"/>
              </a:ext>
            </a:extLst>
          </p:cNvPr>
          <p:cNvSpPr txBox="1"/>
          <p:nvPr/>
        </p:nvSpPr>
        <p:spPr>
          <a:xfrm>
            <a:off x="512539" y="3332585"/>
            <a:ext cx="421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+</a:t>
            </a:r>
            <a:endParaRPr lang="en-SG" sz="2000" b="1" dirty="0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62E4E5E-ECA9-44EE-B668-FD3C53567878}"/>
              </a:ext>
            </a:extLst>
          </p:cNvPr>
          <p:cNvSpPr txBox="1"/>
          <p:nvPr/>
        </p:nvSpPr>
        <p:spPr>
          <a:xfrm>
            <a:off x="634195" y="335016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12</a:t>
            </a:r>
            <a:endParaRPr lang="en-SG" sz="2000" b="1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511D1B-162F-4D3A-8AA2-2D2FE554C971}"/>
              </a:ext>
            </a:extLst>
          </p:cNvPr>
          <p:cNvSpPr txBox="1"/>
          <p:nvPr/>
        </p:nvSpPr>
        <p:spPr>
          <a:xfrm>
            <a:off x="629969" y="333682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12</a:t>
            </a:r>
            <a:endParaRPr lang="en-SG" sz="2000" b="1" dirty="0">
              <a:solidFill>
                <a:srgbClr val="FF0000"/>
              </a:solidFill>
            </a:endParaRPr>
          </a:p>
        </p:txBody>
      </p:sp>
      <p:pic>
        <p:nvPicPr>
          <p:cNvPr id="120" name="Picture 119" descr="A close up of a clock&#10;&#10;Description automatically generated">
            <a:extLst>
              <a:ext uri="{FF2B5EF4-FFF2-40B4-BE49-F238E27FC236}">
                <a16:creationId xmlns:a16="http://schemas.microsoft.com/office/drawing/2014/main" id="{1C27DDE1-C63B-4671-8D3D-A56A0D689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70" y="2819561"/>
            <a:ext cx="180000" cy="248728"/>
          </a:xfrm>
          <a:prstGeom prst="rect">
            <a:avLst/>
          </a:prstGeom>
        </p:spPr>
      </p:pic>
      <p:pic>
        <p:nvPicPr>
          <p:cNvPr id="126" name="Picture 125" descr="A picture containing object, clock, sign, sitting&#10;&#10;Description automatically generated">
            <a:extLst>
              <a:ext uri="{FF2B5EF4-FFF2-40B4-BE49-F238E27FC236}">
                <a16:creationId xmlns:a16="http://schemas.microsoft.com/office/drawing/2014/main" id="{6120545A-A057-4D8E-AB37-C671C25A9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496" y="2819104"/>
            <a:ext cx="180000" cy="237933"/>
          </a:xfrm>
          <a:prstGeom prst="rect">
            <a:avLst/>
          </a:prstGeom>
        </p:spPr>
      </p:pic>
      <p:pic>
        <p:nvPicPr>
          <p:cNvPr id="128" name="Picture 127" descr="A picture containing clock, object, meter&#10;&#10;Description automatically generated">
            <a:extLst>
              <a:ext uri="{FF2B5EF4-FFF2-40B4-BE49-F238E27FC236}">
                <a16:creationId xmlns:a16="http://schemas.microsoft.com/office/drawing/2014/main" id="{8293ACE9-A4EF-4D4C-B643-C0EC73DF7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85" y="2814636"/>
            <a:ext cx="180000" cy="249148"/>
          </a:xfrm>
          <a:prstGeom prst="rect">
            <a:avLst/>
          </a:prstGeom>
        </p:spPr>
      </p:pic>
      <p:sp>
        <p:nvSpPr>
          <p:cNvPr id="129" name="Oval 128">
            <a:extLst>
              <a:ext uri="{FF2B5EF4-FFF2-40B4-BE49-F238E27FC236}">
                <a16:creationId xmlns:a16="http://schemas.microsoft.com/office/drawing/2014/main" id="{E4F08838-BB6A-41DE-B89B-B062E0A16BC7}"/>
              </a:ext>
            </a:extLst>
          </p:cNvPr>
          <p:cNvSpPr/>
          <p:nvPr/>
        </p:nvSpPr>
        <p:spPr>
          <a:xfrm>
            <a:off x="3694804" y="3349892"/>
            <a:ext cx="131896" cy="1275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A22A7B-7E48-4C0D-9C28-5A8CD1417FF3}"/>
              </a:ext>
            </a:extLst>
          </p:cNvPr>
          <p:cNvSpPr txBox="1"/>
          <p:nvPr/>
        </p:nvSpPr>
        <p:spPr>
          <a:xfrm>
            <a:off x="3213015" y="3090184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100x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1132F28A-BDE2-42A7-BBDF-2A979E66E1CD}"/>
              </a:ext>
            </a:extLst>
          </p:cNvPr>
          <p:cNvSpPr/>
          <p:nvPr/>
        </p:nvSpPr>
        <p:spPr>
          <a:xfrm rot="10800000">
            <a:off x="3241316" y="3089589"/>
            <a:ext cx="827994" cy="692200"/>
          </a:xfrm>
          <a:prstGeom prst="downArrow">
            <a:avLst/>
          </a:prstGeom>
          <a:solidFill>
            <a:srgbClr val="595959">
              <a:alpha val="6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F6DABC8-133C-4198-A594-E2666B988028}"/>
              </a:ext>
            </a:extLst>
          </p:cNvPr>
          <p:cNvSpPr txBox="1"/>
          <p:nvPr/>
        </p:nvSpPr>
        <p:spPr>
          <a:xfrm>
            <a:off x="3365415" y="3242584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500x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3A07DA1-B56B-463E-8988-1FC89DBC66B9}"/>
              </a:ext>
            </a:extLst>
          </p:cNvPr>
          <p:cNvSpPr txBox="1"/>
          <p:nvPr/>
        </p:nvSpPr>
        <p:spPr>
          <a:xfrm>
            <a:off x="3535205" y="34236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8EA6AA4-FDAF-4250-9F0A-774F041DFCB4}"/>
              </a:ext>
            </a:extLst>
          </p:cNvPr>
          <p:cNvSpPr txBox="1"/>
          <p:nvPr/>
        </p:nvSpPr>
        <p:spPr>
          <a:xfrm>
            <a:off x="3473221" y="2963064"/>
            <a:ext cx="32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+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23C8543-29E2-48AC-AFE8-6C724EC9FFEE}"/>
              </a:ext>
            </a:extLst>
          </p:cNvPr>
          <p:cNvSpPr/>
          <p:nvPr/>
        </p:nvSpPr>
        <p:spPr>
          <a:xfrm>
            <a:off x="3505652" y="3045420"/>
            <a:ext cx="270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+</a:t>
            </a:r>
            <a:endParaRPr lang="en-SG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8108B12-5B5E-44DE-A150-F3E1FA257B3F}"/>
              </a:ext>
            </a:extLst>
          </p:cNvPr>
          <p:cNvSpPr txBox="1"/>
          <p:nvPr/>
        </p:nvSpPr>
        <p:spPr>
          <a:xfrm>
            <a:off x="3465821" y="4302461"/>
            <a:ext cx="159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</a:t>
            </a:r>
            <a:r>
              <a:rPr lang="en-US" dirty="0"/>
              <a:t>= 12</a:t>
            </a:r>
          </a:p>
          <a:p>
            <a:r>
              <a:rPr lang="en-US" dirty="0"/>
              <a:t>in this example</a:t>
            </a:r>
            <a:endParaRPr lang="en-SG" dirty="0"/>
          </a:p>
        </p:txBody>
      </p:sp>
      <p:pic>
        <p:nvPicPr>
          <p:cNvPr id="140" name="Picture 139" descr="A picture containing object, clock, sign, sitting&#10;&#10;Description automatically generated">
            <a:extLst>
              <a:ext uri="{FF2B5EF4-FFF2-40B4-BE49-F238E27FC236}">
                <a16:creationId xmlns:a16="http://schemas.microsoft.com/office/drawing/2014/main" id="{A9E73022-5E97-48D7-962F-2D3953091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05" y="2836149"/>
            <a:ext cx="180000" cy="237933"/>
          </a:xfrm>
          <a:prstGeom prst="rect">
            <a:avLst/>
          </a:prstGeom>
        </p:spPr>
      </p:pic>
      <p:pic>
        <p:nvPicPr>
          <p:cNvPr id="141" name="Picture 140" descr="A picture containing clock, object, meter&#10;&#10;Description automatically generated">
            <a:extLst>
              <a:ext uri="{FF2B5EF4-FFF2-40B4-BE49-F238E27FC236}">
                <a16:creationId xmlns:a16="http://schemas.microsoft.com/office/drawing/2014/main" id="{54792F21-293B-4DDB-B50D-7AD09619C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47" y="2826548"/>
            <a:ext cx="180000" cy="249148"/>
          </a:xfrm>
          <a:prstGeom prst="rect">
            <a:avLst/>
          </a:prstGeom>
        </p:spPr>
      </p:pic>
      <p:pic>
        <p:nvPicPr>
          <p:cNvPr id="143" name="Picture 142" descr="A picture containing clock, object, meter&#10;&#10;Description automatically generated">
            <a:extLst>
              <a:ext uri="{FF2B5EF4-FFF2-40B4-BE49-F238E27FC236}">
                <a16:creationId xmlns:a16="http://schemas.microsoft.com/office/drawing/2014/main" id="{DF128DD8-84FB-477A-A1B3-C2A7B2D2E9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26" y="2832606"/>
            <a:ext cx="180000" cy="23245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17955DAE-CA11-4D56-90C1-D0EB749787A5}"/>
              </a:ext>
            </a:extLst>
          </p:cNvPr>
          <p:cNvSpPr/>
          <p:nvPr/>
        </p:nvSpPr>
        <p:spPr>
          <a:xfrm>
            <a:off x="6080339" y="3355817"/>
            <a:ext cx="131896" cy="1275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CD676EA3-32DE-BF53-2599-CDE8D805B6CD}"/>
              </a:ext>
            </a:extLst>
          </p:cNvPr>
          <p:cNvSpPr/>
          <p:nvPr/>
        </p:nvSpPr>
        <p:spPr>
          <a:xfrm rot="10800000">
            <a:off x="5550605" y="3052261"/>
            <a:ext cx="827994" cy="692200"/>
          </a:xfrm>
          <a:prstGeom prst="downArrow">
            <a:avLst/>
          </a:prstGeom>
          <a:solidFill>
            <a:srgbClr val="595959">
              <a:alpha val="6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93CF0C-E077-B457-770E-05B5BFF6EFA2}"/>
              </a:ext>
            </a:extLst>
          </p:cNvPr>
          <p:cNvSpPr/>
          <p:nvPr/>
        </p:nvSpPr>
        <p:spPr>
          <a:xfrm>
            <a:off x="5833640" y="2998882"/>
            <a:ext cx="270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+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E5F6A-63F5-B64B-4D45-D20765B691B1}"/>
              </a:ext>
            </a:extLst>
          </p:cNvPr>
          <p:cNvSpPr txBox="1"/>
          <p:nvPr/>
        </p:nvSpPr>
        <p:spPr>
          <a:xfrm>
            <a:off x="5687456" y="320048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</a:rPr>
              <a:t>6000</a:t>
            </a:r>
            <a:endParaRPr lang="en-SG" sz="1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91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4C1E62-59B9-48FF-BD93-9D34A8212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5268" y="-1090864"/>
            <a:ext cx="2160000" cy="384187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F48FC7C-8B03-433A-ACE2-BDC940EFB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82" y="53289"/>
            <a:ext cx="1090776" cy="1940103"/>
          </a:xfrm>
          <a:prstGeom prst="rect">
            <a:avLst/>
          </a:prstGeom>
        </p:spPr>
      </p:pic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504DF6C8-428E-453F-BCCF-A84173046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20" y="340741"/>
            <a:ext cx="2160000" cy="384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B3D831-2147-47EC-A62C-D78861427619}"/>
              </a:ext>
            </a:extLst>
          </p:cNvPr>
          <p:cNvSpPr txBox="1"/>
          <p:nvPr/>
        </p:nvSpPr>
        <p:spPr>
          <a:xfrm>
            <a:off x="2430261" y="4077065"/>
            <a:ext cx="54051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up page </a:t>
            </a:r>
          </a:p>
          <a:p>
            <a:r>
              <a:rPr lang="en-US" sz="1400" dirty="0"/>
              <a:t>Link completed form to: Lan</a:t>
            </a:r>
            <a:r>
              <a:rPr 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teo@abacus3.com</a:t>
            </a:r>
            <a:endParaRPr lang="en-US" sz="1400" dirty="0"/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               Subject: MC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SignUp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And store 1st Name and email address in  the Game App </a:t>
            </a:r>
          </a:p>
          <a:p>
            <a:r>
              <a:rPr lang="en-US" sz="1400" dirty="0"/>
              <a:t>On Submit: Go to Next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Page </a:t>
            </a:r>
            <a:r>
              <a:rPr lang="en-US" sz="1400" dirty="0"/>
              <a:t>if login done with registered 1</a:t>
            </a:r>
            <a:r>
              <a:rPr lang="en-US" sz="1400" baseline="30000" dirty="0"/>
              <a:t>st</a:t>
            </a:r>
            <a:r>
              <a:rPr lang="en-US" sz="1400" dirty="0"/>
              <a:t> name, </a:t>
            </a:r>
          </a:p>
          <a:p>
            <a:r>
              <a:rPr lang="en-US" sz="1400" dirty="0"/>
              <a:t>Or Loop back  to previous page if login fails, or form not fully completed.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47149-0246-402C-99D1-3E6894F04497}"/>
              </a:ext>
            </a:extLst>
          </p:cNvPr>
          <p:cNvSpPr txBox="1"/>
          <p:nvPr/>
        </p:nvSpPr>
        <p:spPr>
          <a:xfrm>
            <a:off x="5442129" y="2171099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</a:t>
            </a:r>
            <a:endParaRPr lang="en-SG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18B23D7-EDB8-4906-B995-B5537F3A4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84" y="53289"/>
            <a:ext cx="1091308" cy="194010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9E9209-D5D1-4EDB-80E1-0DDF2A7CF1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3" t="28770" r="34916" b="28905"/>
          <a:stretch/>
        </p:blipFill>
        <p:spPr>
          <a:xfrm>
            <a:off x="-3625515" y="-1090865"/>
            <a:ext cx="2151397" cy="2936344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6356BC-761B-458B-ACF4-4E44D6FE3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40" y="39280"/>
            <a:ext cx="2161054" cy="3841875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18270D-15EA-4089-B4FB-5B793D9FFA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8" b="62297"/>
          <a:stretch/>
        </p:blipFill>
        <p:spPr>
          <a:xfrm>
            <a:off x="2335140" y="156075"/>
            <a:ext cx="2161054" cy="8419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6678D3-A0A9-4222-A858-B24DE44E96E6}"/>
              </a:ext>
            </a:extLst>
          </p:cNvPr>
          <p:cNvSpPr/>
          <p:nvPr/>
        </p:nvSpPr>
        <p:spPr>
          <a:xfrm>
            <a:off x="2440032" y="998033"/>
            <a:ext cx="1930800" cy="1990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7A2C1F-2B1B-4B6B-8BB8-3C2EEE8EF038}"/>
              </a:ext>
            </a:extLst>
          </p:cNvPr>
          <p:cNvSpPr txBox="1"/>
          <p:nvPr/>
        </p:nvSpPr>
        <p:spPr>
          <a:xfrm>
            <a:off x="2597729" y="2540431"/>
            <a:ext cx="167283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Get Game Free!</a:t>
            </a:r>
            <a:endParaRPr lang="en-SG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DF001F-0B89-4B75-A971-9AD45E175E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1" t="39811" r="1441" b="31389"/>
          <a:stretch/>
        </p:blipFill>
        <p:spPr>
          <a:xfrm>
            <a:off x="2307897" y="1295784"/>
            <a:ext cx="2161054" cy="11064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CBF34B-B66E-4413-896F-A7B70264830E}"/>
              </a:ext>
            </a:extLst>
          </p:cNvPr>
          <p:cNvSpPr/>
          <p:nvPr/>
        </p:nvSpPr>
        <p:spPr>
          <a:xfrm>
            <a:off x="2926080" y="1014453"/>
            <a:ext cx="508064" cy="192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393CDA-FFD4-4018-BCEF-B5AF3FCC00B8}"/>
              </a:ext>
            </a:extLst>
          </p:cNvPr>
          <p:cNvSpPr/>
          <p:nvPr/>
        </p:nvSpPr>
        <p:spPr>
          <a:xfrm>
            <a:off x="3700734" y="1013978"/>
            <a:ext cx="216000" cy="2016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6C83D-4C69-4CE1-89F9-0DADBEDBA043}"/>
              </a:ext>
            </a:extLst>
          </p:cNvPr>
          <p:cNvSpPr/>
          <p:nvPr/>
        </p:nvSpPr>
        <p:spPr>
          <a:xfrm>
            <a:off x="3995536" y="1011047"/>
            <a:ext cx="216000" cy="2016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89B83B-289C-44E5-A55D-365501A14338}"/>
              </a:ext>
            </a:extLst>
          </p:cNvPr>
          <p:cNvCxnSpPr>
            <a:cxnSpLocks/>
          </p:cNvCxnSpPr>
          <p:nvPr/>
        </p:nvCxnSpPr>
        <p:spPr>
          <a:xfrm flipH="1">
            <a:off x="3936876" y="1020191"/>
            <a:ext cx="39123" cy="193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7239E6-0277-441F-929E-1245E528DCAB}"/>
              </a:ext>
            </a:extLst>
          </p:cNvPr>
          <p:cNvSpPr txBox="1"/>
          <p:nvPr/>
        </p:nvSpPr>
        <p:spPr>
          <a:xfrm>
            <a:off x="3662767" y="1004756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</a:t>
            </a:r>
            <a:endParaRPr lang="en-SG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F096E0-AA77-438E-9193-0EC5B1A870F5}"/>
              </a:ext>
            </a:extLst>
          </p:cNvPr>
          <p:cNvSpPr txBox="1"/>
          <p:nvPr/>
        </p:nvSpPr>
        <p:spPr>
          <a:xfrm>
            <a:off x="3997026" y="1008572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</a:t>
            </a:r>
            <a:endParaRPr lang="en-SG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7BE9E6-EAB0-4FF5-87DB-6FF723781A77}"/>
              </a:ext>
            </a:extLst>
          </p:cNvPr>
          <p:cNvSpPr txBox="1"/>
          <p:nvPr/>
        </p:nvSpPr>
        <p:spPr>
          <a:xfrm>
            <a:off x="2527693" y="998033"/>
            <a:ext cx="950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Age</a:t>
            </a:r>
            <a:endParaRPr lang="en-SG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5FA9C-B591-4410-B8C2-24EB912BCEBD}"/>
              </a:ext>
            </a:extLst>
          </p:cNvPr>
          <p:cNvGrpSpPr/>
          <p:nvPr/>
        </p:nvGrpSpPr>
        <p:grpSpPr>
          <a:xfrm>
            <a:off x="62120" y="39280"/>
            <a:ext cx="2160000" cy="3841875"/>
            <a:chOff x="62120" y="39280"/>
            <a:chExt cx="2160000" cy="3841875"/>
          </a:xfrm>
        </p:grpSpPr>
        <p:pic>
          <p:nvPicPr>
            <p:cNvPr id="52" name="Picture 51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CF38592-FB97-45DD-B6DB-BFA908F72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0" y="39280"/>
              <a:ext cx="2160000" cy="3841875"/>
            </a:xfrm>
            <a:prstGeom prst="rect">
              <a:avLst/>
            </a:prstGeom>
          </p:spPr>
        </p:pic>
        <p:pic>
          <p:nvPicPr>
            <p:cNvPr id="30" name="Picture 29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FD9D37C7-B6E0-4EF2-BD84-302D8D606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2" t="84520" r="9159" b="11885"/>
            <a:stretch/>
          </p:blipFill>
          <p:spPr>
            <a:xfrm>
              <a:off x="1850580" y="3281694"/>
              <a:ext cx="257998" cy="138099"/>
            </a:xfrm>
            <a:prstGeom prst="rect">
              <a:avLst/>
            </a:prstGeom>
          </p:spPr>
        </p:pic>
      </p:grp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FE41356B-F2B8-4178-9854-48A2E83B19C5}"/>
              </a:ext>
            </a:extLst>
          </p:cNvPr>
          <p:cNvSpPr/>
          <p:nvPr/>
        </p:nvSpPr>
        <p:spPr>
          <a:xfrm>
            <a:off x="4937294" y="900429"/>
            <a:ext cx="1662472" cy="1683498"/>
          </a:xfrm>
          <a:prstGeom prst="mathMultiply">
            <a:avLst>
              <a:gd name="adj1" fmla="val 10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84DC7E-D749-4EFD-8E81-C54CD091C4FC}"/>
              </a:ext>
            </a:extLst>
          </p:cNvPr>
          <p:cNvSpPr/>
          <p:nvPr/>
        </p:nvSpPr>
        <p:spPr>
          <a:xfrm>
            <a:off x="7059248" y="-28591"/>
            <a:ext cx="1189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Intro Page </a:t>
            </a:r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7FC003-A930-4F2E-9E93-98010A786701}"/>
              </a:ext>
            </a:extLst>
          </p:cNvPr>
          <p:cNvSpPr txBox="1"/>
          <p:nvPr/>
        </p:nvSpPr>
        <p:spPr>
          <a:xfrm>
            <a:off x="2430125" y="5415396"/>
            <a:ext cx="552625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Autofill email address of player later</a:t>
            </a:r>
          </a:p>
          <a:p>
            <a:r>
              <a:rPr lang="en-US" sz="1200" dirty="0"/>
              <a:t>To email congratulatory message for top scorers (&gt;10,000)  and their parent / teacher.</a:t>
            </a:r>
          </a:p>
          <a:p>
            <a:r>
              <a:rPr lang="en-US" sz="1200" dirty="0"/>
              <a:t>if user should supply their email. </a:t>
            </a:r>
            <a:endParaRPr lang="en-SG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9145D4-B0AB-C986-267C-B799496D9F01}"/>
              </a:ext>
            </a:extLst>
          </p:cNvPr>
          <p:cNvSpPr/>
          <p:nvPr/>
        </p:nvSpPr>
        <p:spPr>
          <a:xfrm>
            <a:off x="3605158" y="952512"/>
            <a:ext cx="686033" cy="3606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5A7AB-D7CE-B817-8BC3-9E3CBA2C16FC}"/>
              </a:ext>
            </a:extLst>
          </p:cNvPr>
          <p:cNvSpPr/>
          <p:nvPr/>
        </p:nvSpPr>
        <p:spPr>
          <a:xfrm>
            <a:off x="2597729" y="2482770"/>
            <a:ext cx="1693462" cy="426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2DE40B1-E87A-B024-60E5-F1D7A4459751}"/>
              </a:ext>
            </a:extLst>
          </p:cNvPr>
          <p:cNvSpPr/>
          <p:nvPr/>
        </p:nvSpPr>
        <p:spPr>
          <a:xfrm>
            <a:off x="7740497" y="962945"/>
            <a:ext cx="47849" cy="91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8C6F0CD-4E40-A357-3298-35D209898C54}"/>
              </a:ext>
            </a:extLst>
          </p:cNvPr>
          <p:cNvSpPr/>
          <p:nvPr/>
        </p:nvSpPr>
        <p:spPr>
          <a:xfrm rot="722186">
            <a:off x="7529060" y="966988"/>
            <a:ext cx="47849" cy="91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4F6B44C-02F3-E792-4226-D6494895DF66}"/>
              </a:ext>
            </a:extLst>
          </p:cNvPr>
          <p:cNvCxnSpPr/>
          <p:nvPr/>
        </p:nvCxnSpPr>
        <p:spPr>
          <a:xfrm>
            <a:off x="7736730" y="1008668"/>
            <a:ext cx="45720" cy="0"/>
          </a:xfrm>
          <a:prstGeom prst="line">
            <a:avLst/>
          </a:prstGeom>
          <a:ln w="127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Block Arc 46">
            <a:extLst>
              <a:ext uri="{FF2B5EF4-FFF2-40B4-BE49-F238E27FC236}">
                <a16:creationId xmlns:a16="http://schemas.microsoft.com/office/drawing/2014/main" id="{5D07F0E3-31EE-40F3-1DFA-6AF4BDB83080}"/>
              </a:ext>
            </a:extLst>
          </p:cNvPr>
          <p:cNvSpPr/>
          <p:nvPr/>
        </p:nvSpPr>
        <p:spPr>
          <a:xfrm rot="10985108">
            <a:off x="7520261" y="1197902"/>
            <a:ext cx="27432" cy="0"/>
          </a:xfrm>
          <a:prstGeom prst="blockArc">
            <a:avLst>
              <a:gd name="adj1" fmla="val 10800000"/>
              <a:gd name="adj2" fmla="val 19854693"/>
              <a:gd name="adj3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8" name="Block Arc 47">
            <a:extLst>
              <a:ext uri="{FF2B5EF4-FFF2-40B4-BE49-F238E27FC236}">
                <a16:creationId xmlns:a16="http://schemas.microsoft.com/office/drawing/2014/main" id="{9BD43B21-FCBB-0098-F63C-64EAB4D2AC92}"/>
              </a:ext>
            </a:extLst>
          </p:cNvPr>
          <p:cNvSpPr/>
          <p:nvPr/>
        </p:nvSpPr>
        <p:spPr>
          <a:xfrm rot="12874173">
            <a:off x="7514199" y="1074932"/>
            <a:ext cx="45719" cy="105869"/>
          </a:xfrm>
          <a:prstGeom prst="blockArc">
            <a:avLst>
              <a:gd name="adj1" fmla="val 10800000"/>
              <a:gd name="adj2" fmla="val 21107514"/>
              <a:gd name="adj3" fmla="val 115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DE09A1-1DBF-A345-22EC-2D8E0B7B5F55}"/>
              </a:ext>
            </a:extLst>
          </p:cNvPr>
          <p:cNvSpPr/>
          <p:nvPr/>
        </p:nvSpPr>
        <p:spPr>
          <a:xfrm>
            <a:off x="7501955" y="1165991"/>
            <a:ext cx="45719" cy="8498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E1667C-BFD1-D7BB-19CE-F4EE2ADED3B7}"/>
              </a:ext>
            </a:extLst>
          </p:cNvPr>
          <p:cNvCxnSpPr>
            <a:cxnSpLocks/>
            <a:stCxn id="42" idx="1"/>
          </p:cNvCxnSpPr>
          <p:nvPr/>
        </p:nvCxnSpPr>
        <p:spPr>
          <a:xfrm>
            <a:off x="7529586" y="1007719"/>
            <a:ext cx="43378" cy="10412"/>
          </a:xfrm>
          <a:prstGeom prst="line">
            <a:avLst/>
          </a:prstGeom>
          <a:ln w="127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1DD3B-C6A2-96C2-23F2-0022C029639B}"/>
              </a:ext>
            </a:extLst>
          </p:cNvPr>
          <p:cNvSpPr/>
          <p:nvPr/>
        </p:nvSpPr>
        <p:spPr>
          <a:xfrm>
            <a:off x="-2549817" y="-800100"/>
            <a:ext cx="225717" cy="696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E1EC6-6DAD-3D08-4902-76C63EBCC693}"/>
              </a:ext>
            </a:extLst>
          </p:cNvPr>
          <p:cNvSpPr/>
          <p:nvPr/>
        </p:nvSpPr>
        <p:spPr>
          <a:xfrm>
            <a:off x="-2618226" y="-812801"/>
            <a:ext cx="225717" cy="431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" name="Picture 22" descr="A picture containing cartoon, doll, toy, LEGO&#10;&#10;Description automatically generated">
            <a:extLst>
              <a:ext uri="{FF2B5EF4-FFF2-40B4-BE49-F238E27FC236}">
                <a16:creationId xmlns:a16="http://schemas.microsoft.com/office/drawing/2014/main" id="{A2E88113-9EA9-0848-60D3-C0AD76833B3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4" t="18385" r="33621"/>
          <a:stretch/>
        </p:blipFill>
        <p:spPr>
          <a:xfrm>
            <a:off x="-2774950" y="-800372"/>
            <a:ext cx="466432" cy="77178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2BB267E-5BDF-967E-F3F8-2ECE89C323AA}"/>
              </a:ext>
            </a:extLst>
          </p:cNvPr>
          <p:cNvSpPr txBox="1"/>
          <p:nvPr/>
        </p:nvSpPr>
        <p:spPr>
          <a:xfrm>
            <a:off x="-3411163" y="-567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Congratulations!</a:t>
            </a:r>
            <a:endParaRPr lang="en-SG" b="1" i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A49D85-3DAC-A090-DDB1-ADEAFE74C15B}"/>
              </a:ext>
            </a:extLst>
          </p:cNvPr>
          <p:cNvSpPr txBox="1"/>
          <p:nvPr/>
        </p:nvSpPr>
        <p:spPr>
          <a:xfrm>
            <a:off x="-3177228" y="390530"/>
            <a:ext cx="1455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Welcome to our world ! 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4A5E0F-540D-C6E7-CAA1-87506FC5084A}"/>
              </a:ext>
            </a:extLst>
          </p:cNvPr>
          <p:cNvSpPr txBox="1"/>
          <p:nvPr/>
        </p:nvSpPr>
        <p:spPr>
          <a:xfrm>
            <a:off x="-3405075" y="642024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Sign up </a:t>
            </a:r>
            <a:r>
              <a:rPr lang="en-US" sz="1000" dirty="0">
                <a:solidFill>
                  <a:schemeClr val="bg1"/>
                </a:solidFill>
              </a:rPr>
              <a:t>now to get the game,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and tips and tools for Mastering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The Times Tables!</a:t>
            </a:r>
          </a:p>
          <a:p>
            <a:r>
              <a:rPr lang="en-US" sz="1000" dirty="0">
                <a:solidFill>
                  <a:schemeClr val="bg1"/>
                </a:solidFill>
              </a:rPr>
              <a:t> 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9699F9-E66B-1654-BD48-D0858EE86051}"/>
              </a:ext>
            </a:extLst>
          </p:cNvPr>
          <p:cNvSpPr txBox="1"/>
          <p:nvPr/>
        </p:nvSpPr>
        <p:spPr>
          <a:xfrm>
            <a:off x="-3023597" y="1153623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Sign up!</a:t>
            </a:r>
            <a:endParaRPr lang="en-SG" b="1" i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AB3810-D275-AEBE-B95D-28FD95EDB2CA}"/>
              </a:ext>
            </a:extLst>
          </p:cNvPr>
          <p:cNvSpPr txBox="1"/>
          <p:nvPr/>
        </p:nvSpPr>
        <p:spPr>
          <a:xfrm>
            <a:off x="-2743034" y="1858986"/>
            <a:ext cx="11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i="1" dirty="0">
                <a:solidFill>
                  <a:schemeClr val="bg1"/>
                </a:solidFill>
              </a:rPr>
              <a:t>Already signed up?</a:t>
            </a:r>
          </a:p>
          <a:p>
            <a:pPr algn="r"/>
            <a:r>
              <a:rPr lang="en-US" sz="1400" b="1" dirty="0" err="1">
                <a:solidFill>
                  <a:schemeClr val="bg1"/>
                </a:solidFill>
              </a:rPr>
              <a:t>GoToGame</a:t>
            </a:r>
            <a:r>
              <a:rPr lang="en-US" sz="1400" b="1" dirty="0">
                <a:solidFill>
                  <a:schemeClr val="bg1"/>
                </a:solidFill>
              </a:rPr>
              <a:t>!</a:t>
            </a:r>
            <a:endParaRPr lang="en-SG" sz="1400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9A4384-0212-7392-CCC3-18199889A876}"/>
              </a:ext>
            </a:extLst>
          </p:cNvPr>
          <p:cNvSpPr txBox="1"/>
          <p:nvPr/>
        </p:nvSpPr>
        <p:spPr>
          <a:xfrm>
            <a:off x="237167" y="1889465"/>
            <a:ext cx="1796004" cy="12157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       The World’s Most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Exciting Way For 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Mastering </a:t>
            </a:r>
            <a:r>
              <a:rPr lang="en-US" sz="1200" dirty="0" err="1">
                <a:solidFill>
                  <a:schemeClr val="bg1"/>
                </a:solidFill>
              </a:rPr>
              <a:t>Mutiplications</a:t>
            </a:r>
            <a:r>
              <a:rPr lang="en-US" sz="1200" dirty="0">
                <a:solidFill>
                  <a:schemeClr val="bg1"/>
                </a:solidFill>
              </a:rPr>
              <a:t>!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300" i="1" dirty="0">
                <a:solidFill>
                  <a:schemeClr val="bg1"/>
                </a:solidFill>
              </a:rPr>
              <a:t>Math @ its best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</a:rPr>
              <a:t>from Singapore!</a:t>
            </a:r>
            <a:endParaRPr lang="en-SG" sz="12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598688-DF6F-4B34-4ABB-30D25266C733}"/>
              </a:ext>
            </a:extLst>
          </p:cNvPr>
          <p:cNvSpPr/>
          <p:nvPr/>
        </p:nvSpPr>
        <p:spPr>
          <a:xfrm>
            <a:off x="2394139" y="156075"/>
            <a:ext cx="2039738" cy="28326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CEDAA73-D7C4-54D9-96AA-2DA87A31899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189" t="32134" r="7805" b="36027"/>
          <a:stretch/>
        </p:blipFill>
        <p:spPr>
          <a:xfrm>
            <a:off x="2493982" y="812251"/>
            <a:ext cx="1829504" cy="218349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243FC95-10DA-A38A-B1FA-D2BBAE7F32FA}"/>
              </a:ext>
            </a:extLst>
          </p:cNvPr>
          <p:cNvSpPr txBox="1"/>
          <p:nvPr/>
        </p:nvSpPr>
        <p:spPr>
          <a:xfrm>
            <a:off x="2408284" y="4719"/>
            <a:ext cx="2169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Already signed up? </a:t>
            </a:r>
          </a:p>
          <a:p>
            <a:r>
              <a:rPr lang="en-US" sz="1200" dirty="0">
                <a:solidFill>
                  <a:schemeClr val="bg1"/>
                </a:solidFill>
              </a:rPr>
              <a:t>Login with registered 1stName:</a:t>
            </a:r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BAFDD73-30C9-33B4-695A-70288082212B}"/>
              </a:ext>
            </a:extLst>
          </p:cNvPr>
          <p:cNvSpPr/>
          <p:nvPr/>
        </p:nvSpPr>
        <p:spPr>
          <a:xfrm>
            <a:off x="2484838" y="450967"/>
            <a:ext cx="1849161" cy="19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081858-8177-5AB0-35F8-D324149732A2}"/>
              </a:ext>
            </a:extLst>
          </p:cNvPr>
          <p:cNvSpPr txBox="1"/>
          <p:nvPr/>
        </p:nvSpPr>
        <p:spPr>
          <a:xfrm>
            <a:off x="2498000" y="705925"/>
            <a:ext cx="1825486" cy="283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Else fill form to sign up!</a:t>
            </a:r>
            <a:endParaRPr lang="en-SG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5DF78D-3983-3143-F051-69C031784F3E}"/>
              </a:ext>
            </a:extLst>
          </p:cNvPr>
          <p:cNvSpPr txBox="1"/>
          <p:nvPr/>
        </p:nvSpPr>
        <p:spPr>
          <a:xfrm>
            <a:off x="2535910" y="1012708"/>
            <a:ext cx="61266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FirstName</a:t>
            </a:r>
            <a:endParaRPr lang="en-SG" sz="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18E144-4D27-078E-3A99-7AFEA6644FD6}"/>
              </a:ext>
            </a:extLst>
          </p:cNvPr>
          <p:cNvSpPr txBox="1"/>
          <p:nvPr/>
        </p:nvSpPr>
        <p:spPr>
          <a:xfrm>
            <a:off x="2524006" y="1314679"/>
            <a:ext cx="59984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err="1"/>
              <a:t>LastName</a:t>
            </a:r>
            <a:endParaRPr lang="en-SG" sz="8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CBF30D-5980-14B5-78BD-4671E020AE36}"/>
              </a:ext>
            </a:extLst>
          </p:cNvPr>
          <p:cNvSpPr/>
          <p:nvPr/>
        </p:nvSpPr>
        <p:spPr>
          <a:xfrm>
            <a:off x="3099004" y="1020190"/>
            <a:ext cx="1142000" cy="2143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C6FA7FC-D617-480D-E959-BD142DE07C06}"/>
              </a:ext>
            </a:extLst>
          </p:cNvPr>
          <p:cNvSpPr/>
          <p:nvPr/>
        </p:nvSpPr>
        <p:spPr>
          <a:xfrm>
            <a:off x="3099004" y="1318640"/>
            <a:ext cx="1142000" cy="2143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9002AD6-9E0F-E284-11FC-457D9D8111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353" t="34761" r="37278" b="61260"/>
          <a:stretch/>
        </p:blipFill>
        <p:spPr>
          <a:xfrm>
            <a:off x="3316474" y="3086088"/>
            <a:ext cx="1017525" cy="2729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66277-A62E-2127-23F7-44434AE3B3AB}"/>
              </a:ext>
            </a:extLst>
          </p:cNvPr>
          <p:cNvSpPr/>
          <p:nvPr/>
        </p:nvSpPr>
        <p:spPr>
          <a:xfrm>
            <a:off x="7325833" y="2508494"/>
            <a:ext cx="85060" cy="114463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55900B-9923-4BFC-6380-7B945B566367}"/>
              </a:ext>
            </a:extLst>
          </p:cNvPr>
          <p:cNvGrpSpPr/>
          <p:nvPr/>
        </p:nvGrpSpPr>
        <p:grpSpPr>
          <a:xfrm>
            <a:off x="7401112" y="2604761"/>
            <a:ext cx="97720" cy="201168"/>
            <a:chOff x="5630431" y="3165323"/>
            <a:chExt cx="428225" cy="6892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382249-9A73-9142-6DF7-97D7AEF1339B}"/>
                </a:ext>
              </a:extLst>
            </p:cNvPr>
            <p:cNvSpPr/>
            <p:nvPr/>
          </p:nvSpPr>
          <p:spPr>
            <a:xfrm>
              <a:off x="5630431" y="3165323"/>
              <a:ext cx="428225" cy="68927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CB57859-C9AC-5761-BF1D-E0380E01E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71843" t="47034" r="27718" b="50410"/>
            <a:stretch/>
          </p:blipFill>
          <p:spPr>
            <a:xfrm>
              <a:off x="5760001" y="3232366"/>
              <a:ext cx="165311" cy="540846"/>
            </a:xfrm>
            <a:prstGeom prst="rect">
              <a:avLst/>
            </a:prstGeom>
          </p:spPr>
        </p:pic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CCCF6D9E-B4F6-9D37-7AAD-4FEAB5474151}"/>
                </a:ext>
              </a:extLst>
            </p:cNvPr>
            <p:cNvSpPr/>
            <p:nvPr/>
          </p:nvSpPr>
          <p:spPr>
            <a:xfrm rot="5614435">
              <a:off x="5741958" y="3250796"/>
              <a:ext cx="158823" cy="122106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FF0000"/>
                </a:solidFill>
              </a:endParaRPr>
            </a:p>
          </p:txBody>
        </p:sp>
      </p:grp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E735BE0C-F44F-4E4E-24A6-EAE9FAF2CA09}"/>
              </a:ext>
            </a:extLst>
          </p:cNvPr>
          <p:cNvSpPr/>
          <p:nvPr/>
        </p:nvSpPr>
        <p:spPr>
          <a:xfrm>
            <a:off x="7457565" y="1499283"/>
            <a:ext cx="1662472" cy="1683498"/>
          </a:xfrm>
          <a:prstGeom prst="mathMultiply">
            <a:avLst>
              <a:gd name="adj1" fmla="val 1086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955B9-C307-7DBC-B382-848F724E06AC}"/>
              </a:ext>
            </a:extLst>
          </p:cNvPr>
          <p:cNvSpPr txBox="1"/>
          <p:nvPr/>
        </p:nvSpPr>
        <p:spPr>
          <a:xfrm>
            <a:off x="8781841" y="4237037"/>
            <a:ext cx="33207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https://starwarsintrogenerator.com/scroller?u=2hh97yk3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4D2804-1A7D-B4AB-A8EF-9242819DC696}"/>
              </a:ext>
            </a:extLst>
          </p:cNvPr>
          <p:cNvSpPr txBox="1"/>
          <p:nvPr/>
        </p:nvSpPr>
        <p:spPr>
          <a:xfrm>
            <a:off x="9312592" y="3659396"/>
            <a:ext cx="205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Replace this introduction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sequence with:</a:t>
            </a:r>
            <a:endParaRPr lang="en-SG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2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9C33F4-69FA-4DB9-BDDB-40177AE4F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1" y="0"/>
            <a:ext cx="3857625" cy="6858000"/>
          </a:xfrm>
          <a:prstGeom prst="rect">
            <a:avLst/>
          </a:prstGeom>
        </p:spPr>
      </p:pic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51AD4D4-6DA6-4C6C-8252-D51914A90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29" y="0"/>
            <a:ext cx="3857625" cy="685800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459E5F-C9EB-4EAA-A771-753687002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97" y="0"/>
            <a:ext cx="38576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8C1A38-3F5B-45BE-93AE-193A64DA429E}"/>
              </a:ext>
            </a:extLst>
          </p:cNvPr>
          <p:cNvSpPr txBox="1"/>
          <p:nvPr/>
        </p:nvSpPr>
        <p:spPr>
          <a:xfrm rot="19019130">
            <a:off x="1434073" y="612648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DA4D0-F675-442F-A4AD-E888B06E470A}"/>
              </a:ext>
            </a:extLst>
          </p:cNvPr>
          <p:cNvSpPr txBox="1"/>
          <p:nvPr/>
        </p:nvSpPr>
        <p:spPr>
          <a:xfrm rot="19019130">
            <a:off x="5161777" y="612646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A2DCB-E686-4903-AEF6-D885940A0254}"/>
              </a:ext>
            </a:extLst>
          </p:cNvPr>
          <p:cNvSpPr txBox="1"/>
          <p:nvPr/>
        </p:nvSpPr>
        <p:spPr>
          <a:xfrm rot="19019130">
            <a:off x="9273529" y="612645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2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A453F1-1DED-4454-A22E-F45920E95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3" y="73928"/>
            <a:ext cx="2160000" cy="3841875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6DFCB84-4372-45B5-9867-CB4DB536C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23" y="73929"/>
            <a:ext cx="2160000" cy="3841875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110F8F-12A4-427C-AFF3-2BFA7AF5F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24" y="73933"/>
            <a:ext cx="2160000" cy="384187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99B012-0436-4FA6-9EA3-04127BE9D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92" y="90093"/>
            <a:ext cx="2160000" cy="3841875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48F1C-F4FA-4761-A18F-018072263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151" y="90093"/>
            <a:ext cx="2160000" cy="3841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C00E5-5CE7-4CF8-BB72-48323FAF8A45}"/>
              </a:ext>
            </a:extLst>
          </p:cNvPr>
          <p:cNvSpPr txBox="1"/>
          <p:nvPr/>
        </p:nvSpPr>
        <p:spPr>
          <a:xfrm>
            <a:off x="5047900" y="4083252"/>
            <a:ext cx="22792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 </a:t>
            </a:r>
          </a:p>
          <a:p>
            <a:r>
              <a:rPr lang="en-US" sz="1400" dirty="0"/>
              <a:t>Back Arrows</a:t>
            </a:r>
          </a:p>
          <a:p>
            <a:endParaRPr lang="en-US" sz="1400" dirty="0"/>
          </a:p>
          <a:p>
            <a:r>
              <a:rPr lang="en-US" sz="1400" dirty="0"/>
              <a:t>(and link back for every page</a:t>
            </a:r>
          </a:p>
          <a:p>
            <a:r>
              <a:rPr lang="en-US" sz="1400" dirty="0"/>
              <a:t>in the Instructions)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49F90-3BD3-41BD-8C00-EC8BBDFA7C2C}"/>
              </a:ext>
            </a:extLst>
          </p:cNvPr>
          <p:cNvSpPr txBox="1"/>
          <p:nvPr/>
        </p:nvSpPr>
        <p:spPr>
          <a:xfrm>
            <a:off x="6083525" y="431400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1EFB8-E197-4DF6-AD60-5C480F2364E9}"/>
              </a:ext>
            </a:extLst>
          </p:cNvPr>
          <p:cNvSpPr/>
          <p:nvPr/>
        </p:nvSpPr>
        <p:spPr>
          <a:xfrm>
            <a:off x="2048257" y="1546809"/>
            <a:ext cx="367552" cy="382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DC6082-4F34-47BD-B745-A50AD09E54E3}"/>
              </a:ext>
            </a:extLst>
          </p:cNvPr>
          <p:cNvSpPr/>
          <p:nvPr/>
        </p:nvSpPr>
        <p:spPr>
          <a:xfrm flipV="1">
            <a:off x="2048257" y="380441"/>
            <a:ext cx="367552" cy="1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98979B-8D49-45A3-B358-2DF8D9325420}"/>
              </a:ext>
            </a:extLst>
          </p:cNvPr>
          <p:cNvSpPr/>
          <p:nvPr/>
        </p:nvSpPr>
        <p:spPr>
          <a:xfrm>
            <a:off x="5016000" y="219384"/>
            <a:ext cx="202610" cy="34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8EAC53-1988-41D3-8040-2BE001F6FCCD}"/>
              </a:ext>
            </a:extLst>
          </p:cNvPr>
          <p:cNvSpPr/>
          <p:nvPr/>
        </p:nvSpPr>
        <p:spPr>
          <a:xfrm>
            <a:off x="6973392" y="219384"/>
            <a:ext cx="202610" cy="34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1A6B31-620B-4596-ABEB-08E85BDC74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5" b="55213"/>
          <a:stretch/>
        </p:blipFill>
        <p:spPr>
          <a:xfrm>
            <a:off x="5047900" y="2171944"/>
            <a:ext cx="2124000" cy="282672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EC8E73-42F8-458F-8254-05006A7E3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4" b="29622"/>
          <a:stretch/>
        </p:blipFill>
        <p:spPr>
          <a:xfrm>
            <a:off x="5046417" y="2395360"/>
            <a:ext cx="2127992" cy="871869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6CE4DB-ABB5-4FE1-9339-DAA6B191F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0" t="79678" r="269" b="2682"/>
          <a:stretch/>
        </p:blipFill>
        <p:spPr>
          <a:xfrm>
            <a:off x="6593434" y="3238091"/>
            <a:ext cx="578466" cy="677712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0B1560-9626-40C8-AB7D-3E3978EA41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3" r="26592" b="4086"/>
          <a:stretch/>
        </p:blipFill>
        <p:spPr>
          <a:xfrm>
            <a:off x="5040310" y="3375466"/>
            <a:ext cx="1585628" cy="490996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C43C17-DBCC-4563-8831-8578CE8304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 t="5730" r="9013" b="72646"/>
          <a:stretch/>
        </p:blipFill>
        <p:spPr>
          <a:xfrm>
            <a:off x="5230161" y="1098618"/>
            <a:ext cx="1754781" cy="8307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1CC65E-DCFB-42DB-AE38-1802E37BFD6E}"/>
              </a:ext>
            </a:extLst>
          </p:cNvPr>
          <p:cNvSpPr txBox="1"/>
          <p:nvPr/>
        </p:nvSpPr>
        <p:spPr>
          <a:xfrm>
            <a:off x="6101410" y="287544"/>
            <a:ext cx="645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Touch..</a:t>
            </a:r>
            <a:endParaRPr lang="en-SG" sz="1200" b="1" dirty="0"/>
          </a:p>
        </p:txBody>
      </p:sp>
      <p:pic>
        <p:nvPicPr>
          <p:cNvPr id="29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BACA11-DB59-4183-9ADF-37FB4B762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2" b="62075"/>
          <a:stretch/>
        </p:blipFill>
        <p:spPr>
          <a:xfrm>
            <a:off x="5014409" y="1881959"/>
            <a:ext cx="2160000" cy="308994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3A231A73-8954-45BC-8A4A-2E52A7729FD0}"/>
              </a:ext>
            </a:extLst>
          </p:cNvPr>
          <p:cNvSpPr/>
          <p:nvPr/>
        </p:nvSpPr>
        <p:spPr>
          <a:xfrm>
            <a:off x="5912851" y="7330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116C6B-5EE3-45D1-A7CD-E1864CE04D1D}"/>
              </a:ext>
            </a:extLst>
          </p:cNvPr>
          <p:cNvSpPr/>
          <p:nvPr/>
        </p:nvSpPr>
        <p:spPr>
          <a:xfrm>
            <a:off x="5911056" y="1535800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B5EFAE-3A70-4CB0-959B-1143F85EA77B}"/>
              </a:ext>
            </a:extLst>
          </p:cNvPr>
          <p:cNvSpPr txBox="1"/>
          <p:nvPr/>
        </p:nvSpPr>
        <p:spPr>
          <a:xfrm rot="19019130">
            <a:off x="7620444" y="1003926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D4FA7-43F1-4371-B7D8-C19308B913BC}"/>
              </a:ext>
            </a:extLst>
          </p:cNvPr>
          <p:cNvSpPr txBox="1"/>
          <p:nvPr/>
        </p:nvSpPr>
        <p:spPr>
          <a:xfrm rot="19019130">
            <a:off x="9828413" y="1136128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0B811F30-8770-44AC-BA48-19A169C59D85}"/>
              </a:ext>
            </a:extLst>
          </p:cNvPr>
          <p:cNvSpPr/>
          <p:nvPr/>
        </p:nvSpPr>
        <p:spPr>
          <a:xfrm>
            <a:off x="5313189" y="3311899"/>
            <a:ext cx="204145" cy="2129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AF7B0D8C-7AEE-4603-BC6E-5541C1E6D7C6}"/>
              </a:ext>
            </a:extLst>
          </p:cNvPr>
          <p:cNvSpPr/>
          <p:nvPr/>
        </p:nvSpPr>
        <p:spPr>
          <a:xfrm>
            <a:off x="7610598" y="3238091"/>
            <a:ext cx="204145" cy="2129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71D19177-F783-4E83-9072-590DE30D8183}"/>
              </a:ext>
            </a:extLst>
          </p:cNvPr>
          <p:cNvSpPr/>
          <p:nvPr/>
        </p:nvSpPr>
        <p:spPr>
          <a:xfrm>
            <a:off x="9868357" y="3234739"/>
            <a:ext cx="204145" cy="2129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4E79609C-5949-409A-BCA2-B17D5703778E}"/>
              </a:ext>
            </a:extLst>
          </p:cNvPr>
          <p:cNvSpPr/>
          <p:nvPr/>
        </p:nvSpPr>
        <p:spPr>
          <a:xfrm>
            <a:off x="5218696" y="3942796"/>
            <a:ext cx="204145" cy="2129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8A4F6-896B-54B9-5A29-957ECC72226E}"/>
              </a:ext>
            </a:extLst>
          </p:cNvPr>
          <p:cNvSpPr/>
          <p:nvPr/>
        </p:nvSpPr>
        <p:spPr>
          <a:xfrm>
            <a:off x="673100" y="841029"/>
            <a:ext cx="365760" cy="91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290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05F6B1-AE8D-430F-9CFC-82DE2C5FD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9" y="124696"/>
            <a:ext cx="2160000" cy="3841875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35D3F6-FE6A-40D1-A383-D77F9771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1" y="2270998"/>
            <a:ext cx="2160000" cy="38418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A4A39B-AE59-4DFD-B591-A7A6084B1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50" y="2245597"/>
            <a:ext cx="2160000" cy="384187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3028C7A-2741-45E7-AFEA-A06DC5307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28" y="2232896"/>
            <a:ext cx="2160000" cy="384187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FDD3BC-1ACF-4C5A-8D6E-9F0478647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96" y="2270998"/>
            <a:ext cx="2160000" cy="384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DE5AAF-989A-4A44-9C09-6C5768788F41}"/>
              </a:ext>
            </a:extLst>
          </p:cNvPr>
          <p:cNvSpPr txBox="1"/>
          <p:nvPr/>
        </p:nvSpPr>
        <p:spPr>
          <a:xfrm rot="19019130">
            <a:off x="598660" y="3345929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CFA6D-1EB1-49A3-BA62-F5857625A3A6}"/>
              </a:ext>
            </a:extLst>
          </p:cNvPr>
          <p:cNvSpPr txBox="1"/>
          <p:nvPr/>
        </p:nvSpPr>
        <p:spPr>
          <a:xfrm rot="19019130">
            <a:off x="3103138" y="3425786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74752-125E-4644-9549-EC394CD0977E}"/>
              </a:ext>
            </a:extLst>
          </p:cNvPr>
          <p:cNvSpPr txBox="1"/>
          <p:nvPr/>
        </p:nvSpPr>
        <p:spPr>
          <a:xfrm rot="19019130">
            <a:off x="8145211" y="3781904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BC938-C30F-4502-B841-1923656D5A41}"/>
              </a:ext>
            </a:extLst>
          </p:cNvPr>
          <p:cNvSpPr txBox="1"/>
          <p:nvPr/>
        </p:nvSpPr>
        <p:spPr>
          <a:xfrm rot="19019130">
            <a:off x="10191454" y="3902011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87477E6-82B5-42F5-97FC-BE8AAA6C0936}"/>
              </a:ext>
            </a:extLst>
          </p:cNvPr>
          <p:cNvSpPr/>
          <p:nvPr/>
        </p:nvSpPr>
        <p:spPr>
          <a:xfrm>
            <a:off x="4984165" y="3252578"/>
            <a:ext cx="204145" cy="2129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998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97DE4B-CE8A-4FEE-8846-B9E06E848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9" y="125575"/>
            <a:ext cx="2160000" cy="3841875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805A93-5DC9-4AB8-87D2-97C2ECC88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58" y="125576"/>
            <a:ext cx="2160000" cy="3841875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1928E1-6084-4754-B6B6-62BDA3796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57" y="125575"/>
            <a:ext cx="2160000" cy="384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E74F8-DC03-4887-9DCE-B7AEE75F5895}"/>
              </a:ext>
            </a:extLst>
          </p:cNvPr>
          <p:cNvSpPr txBox="1"/>
          <p:nvPr/>
        </p:nvSpPr>
        <p:spPr>
          <a:xfrm>
            <a:off x="5869123" y="2409243"/>
            <a:ext cx="314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+4</a:t>
            </a:r>
            <a:endParaRPr lang="en-SG" sz="1000" b="1" dirty="0">
              <a:solidFill>
                <a:schemeClr val="bg1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3D7C292-1744-4A72-B886-1628B15AAF62}"/>
              </a:ext>
            </a:extLst>
          </p:cNvPr>
          <p:cNvSpPr/>
          <p:nvPr/>
        </p:nvSpPr>
        <p:spPr>
          <a:xfrm>
            <a:off x="450666" y="3303282"/>
            <a:ext cx="204145" cy="2129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4A4AE668-F38D-414D-BEB6-F6BEDDE0AD22}"/>
              </a:ext>
            </a:extLst>
          </p:cNvPr>
          <p:cNvSpPr/>
          <p:nvPr/>
        </p:nvSpPr>
        <p:spPr>
          <a:xfrm>
            <a:off x="2749501" y="3322532"/>
            <a:ext cx="204145" cy="2129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E6F93-F8EB-4557-8578-6C97CDBE27EC}"/>
              </a:ext>
            </a:extLst>
          </p:cNvPr>
          <p:cNvSpPr/>
          <p:nvPr/>
        </p:nvSpPr>
        <p:spPr>
          <a:xfrm>
            <a:off x="5149850" y="3136900"/>
            <a:ext cx="1441450" cy="1428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65C1A-36B9-4C0D-BD1F-93B7F7C03442}"/>
              </a:ext>
            </a:extLst>
          </p:cNvPr>
          <p:cNvSpPr/>
          <p:nvPr/>
        </p:nvSpPr>
        <p:spPr>
          <a:xfrm>
            <a:off x="5166311" y="3281257"/>
            <a:ext cx="1441450" cy="20295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F4227C-E6EB-436A-8EE9-53B84E4E20B7}"/>
              </a:ext>
            </a:extLst>
          </p:cNvPr>
          <p:cNvSpPr txBox="1"/>
          <p:nvPr/>
        </p:nvSpPr>
        <p:spPr>
          <a:xfrm>
            <a:off x="5085730" y="2964585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That’s Matthew and Robo-M!</a:t>
            </a:r>
          </a:p>
          <a:p>
            <a:r>
              <a:rPr lang="en-US" sz="1000" i="1" dirty="0"/>
              <a:t>When you </a:t>
            </a:r>
            <a:r>
              <a:rPr lang="en-US" sz="1000" i="1" dirty="0" err="1"/>
              <a:t>score,They</a:t>
            </a:r>
            <a:r>
              <a:rPr lang="en-US" sz="1000" i="1" dirty="0"/>
              <a:t> score!</a:t>
            </a:r>
            <a:endParaRPr lang="en-SG" sz="1000" i="1" dirty="0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212C6595-7BA2-414A-A08F-AECA79B49EB9}"/>
              </a:ext>
            </a:extLst>
          </p:cNvPr>
          <p:cNvSpPr/>
          <p:nvPr/>
        </p:nvSpPr>
        <p:spPr>
          <a:xfrm>
            <a:off x="5166311" y="3308461"/>
            <a:ext cx="204145" cy="2129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20158-64EB-893C-FBF4-B4A3605FD3FF}"/>
              </a:ext>
            </a:extLst>
          </p:cNvPr>
          <p:cNvSpPr txBox="1"/>
          <p:nvPr/>
        </p:nvSpPr>
        <p:spPr>
          <a:xfrm>
            <a:off x="5166311" y="4254500"/>
            <a:ext cx="2670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[There’s a sound file here:</a:t>
            </a:r>
          </a:p>
          <a:p>
            <a:r>
              <a:rPr lang="en-US" dirty="0"/>
              <a:t>“Well done Robo- …”</a:t>
            </a:r>
          </a:p>
          <a:p>
            <a:r>
              <a:rPr lang="en-US" dirty="0"/>
              <a:t>Keep it here </a:t>
            </a:r>
            <a:r>
              <a:rPr lang="en-US" strike="dblStrike" dirty="0">
                <a:solidFill>
                  <a:srgbClr val="FF0000"/>
                </a:solidFill>
              </a:rPr>
              <a:t>till I send you </a:t>
            </a:r>
          </a:p>
          <a:p>
            <a:r>
              <a:rPr lang="en-US" strike="dblStrike" dirty="0">
                <a:solidFill>
                  <a:srgbClr val="FF0000"/>
                </a:solidFill>
              </a:rPr>
              <a:t>an updated version]</a:t>
            </a:r>
            <a:endParaRPr lang="en-SG" strike="dbl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6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7FB984E-DF1B-411D-9EF8-C1053BF99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69" y="135096"/>
            <a:ext cx="2160000" cy="384187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16379EB-7248-4C64-BCAC-5F6D3F0B8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45" y="135097"/>
            <a:ext cx="2160000" cy="3841879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70D223-0368-44B1-9125-F6DA21FD4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1" y="135098"/>
            <a:ext cx="2160000" cy="3841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7AF286-939F-486E-A542-98C9FE96D2A8}"/>
              </a:ext>
            </a:extLst>
          </p:cNvPr>
          <p:cNvSpPr txBox="1"/>
          <p:nvPr/>
        </p:nvSpPr>
        <p:spPr>
          <a:xfrm>
            <a:off x="5127971" y="372409"/>
            <a:ext cx="1712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Tap on a Square </a:t>
            </a:r>
            <a:r>
              <a:rPr lang="en-SG" sz="1200" b="1" dirty="0">
                <a:solidFill>
                  <a:srgbClr val="FF0000"/>
                </a:solidFill>
              </a:rPr>
              <a:t>to Start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6E5AA-FF37-41F1-B787-A1EAE6697FD5}"/>
              </a:ext>
            </a:extLst>
          </p:cNvPr>
          <p:cNvSpPr txBox="1"/>
          <p:nvPr/>
        </p:nvSpPr>
        <p:spPr>
          <a:xfrm>
            <a:off x="2975922" y="294439"/>
            <a:ext cx="1312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Scoring High!</a:t>
            </a:r>
            <a:endParaRPr lang="en-SG" sz="1600" b="1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6F8F91C-C4B5-4F01-8C72-BEEEF71D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55" y="135096"/>
            <a:ext cx="2160000" cy="3841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36AF10-7560-455E-AAB7-1E8CA86E75BB}"/>
              </a:ext>
            </a:extLst>
          </p:cNvPr>
          <p:cNvSpPr txBox="1"/>
          <p:nvPr/>
        </p:nvSpPr>
        <p:spPr>
          <a:xfrm>
            <a:off x="7796556" y="380360"/>
            <a:ext cx="1808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Type answer &amp; Enter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B6F5F-F3DA-4D6C-A879-B30309CC8E75}"/>
              </a:ext>
            </a:extLst>
          </p:cNvPr>
          <p:cNvSpPr txBox="1"/>
          <p:nvPr/>
        </p:nvSpPr>
        <p:spPr>
          <a:xfrm>
            <a:off x="5262881" y="5365960"/>
            <a:ext cx="18223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Start music and timing</a:t>
            </a:r>
          </a:p>
          <a:p>
            <a:r>
              <a:rPr lang="en-US" sz="1400" dirty="0"/>
              <a:t>when a Square has </a:t>
            </a:r>
          </a:p>
          <a:p>
            <a:r>
              <a:rPr lang="en-US" sz="1400" dirty="0"/>
              <a:t>been touched. </a:t>
            </a:r>
            <a:endParaRPr lang="en-SG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DB204-2C23-48DB-BB78-F12FE16756CF}"/>
              </a:ext>
            </a:extLst>
          </p:cNvPr>
          <p:cNvSpPr txBox="1"/>
          <p:nvPr/>
        </p:nvSpPr>
        <p:spPr>
          <a:xfrm>
            <a:off x="5127971" y="4239583"/>
            <a:ext cx="1712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Tap on a Square </a:t>
            </a:r>
            <a:r>
              <a:rPr lang="en-SG" sz="1200" b="1" dirty="0">
                <a:solidFill>
                  <a:srgbClr val="FF0000"/>
                </a:solidFill>
              </a:rPr>
              <a:t>to Start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4A840-DD00-4170-BAF5-B0B39E926DBA}"/>
              </a:ext>
            </a:extLst>
          </p:cNvPr>
          <p:cNvSpPr txBox="1"/>
          <p:nvPr/>
        </p:nvSpPr>
        <p:spPr>
          <a:xfrm>
            <a:off x="5235406" y="4456024"/>
            <a:ext cx="1877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 Flashing Text here –</a:t>
            </a:r>
          </a:p>
          <a:p>
            <a:r>
              <a:rPr lang="en-US" sz="1200" dirty="0"/>
              <a:t>And make disappear when </a:t>
            </a:r>
          </a:p>
          <a:p>
            <a:r>
              <a:rPr lang="en-US" sz="1200" dirty="0"/>
              <a:t>Player touch a square.</a:t>
            </a:r>
          </a:p>
          <a:p>
            <a:r>
              <a:rPr lang="en-US" sz="1200" dirty="0"/>
              <a:t>Display the next page.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E34A6-2307-451A-BF65-0323D6AC20C6}"/>
              </a:ext>
            </a:extLst>
          </p:cNvPr>
          <p:cNvSpPr txBox="1"/>
          <p:nvPr/>
        </p:nvSpPr>
        <p:spPr>
          <a:xfrm>
            <a:off x="7727375" y="4215862"/>
            <a:ext cx="1808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Type answer &amp; Enter</a:t>
            </a:r>
            <a:endParaRPr lang="en-SG" sz="12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07E8F-CF24-40A4-AD90-3CB2716367D0}"/>
              </a:ext>
            </a:extLst>
          </p:cNvPr>
          <p:cNvSpPr txBox="1"/>
          <p:nvPr/>
        </p:nvSpPr>
        <p:spPr>
          <a:xfrm>
            <a:off x="7513251" y="4408582"/>
            <a:ext cx="27988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player touches a Square and</a:t>
            </a:r>
          </a:p>
          <a:p>
            <a:r>
              <a:rPr lang="en-US" sz="1200" dirty="0"/>
              <a:t>Does not type an answer,</a:t>
            </a:r>
          </a:p>
          <a:p>
            <a:r>
              <a:rPr lang="en-US" sz="1200" dirty="0"/>
              <a:t>Open Flashing Text of message here –</a:t>
            </a:r>
          </a:p>
          <a:p>
            <a:r>
              <a:rPr lang="en-US" sz="1200" dirty="0"/>
              <a:t>make disappear when Answer has</a:t>
            </a:r>
          </a:p>
          <a:p>
            <a:r>
              <a:rPr lang="en-US" sz="1200" dirty="0"/>
              <a:t>been typed and Enter has been pressed.  </a:t>
            </a:r>
          </a:p>
          <a:p>
            <a:r>
              <a:rPr lang="en-US" sz="1200" dirty="0"/>
              <a:t> </a:t>
            </a:r>
            <a:endParaRPr lang="en-SG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B6360-3D24-4919-AC08-BCF712EFC397}"/>
              </a:ext>
            </a:extLst>
          </p:cNvPr>
          <p:cNvSpPr txBox="1"/>
          <p:nvPr/>
        </p:nvSpPr>
        <p:spPr>
          <a:xfrm>
            <a:off x="7486787" y="5581404"/>
            <a:ext cx="34018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When player type Answer and Enter </a:t>
            </a:r>
          </a:p>
          <a:p>
            <a:r>
              <a:rPr lang="en-US" sz="1400" dirty="0"/>
              <a:t>STOP music and PAUSE clock., To resume</a:t>
            </a:r>
          </a:p>
          <a:p>
            <a:r>
              <a:rPr lang="en-US" sz="1400" dirty="0"/>
              <a:t>when Player touch/select another square.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7AED2-5817-4ADF-9E38-3D83C12FBBE0}"/>
              </a:ext>
            </a:extLst>
          </p:cNvPr>
          <p:cNvSpPr txBox="1"/>
          <p:nvPr/>
        </p:nvSpPr>
        <p:spPr>
          <a:xfrm>
            <a:off x="9767600" y="518859"/>
            <a:ext cx="256685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the Player enters a wrong answer,</a:t>
            </a:r>
          </a:p>
          <a:p>
            <a:r>
              <a:rPr lang="en-US" sz="1200" dirty="0"/>
              <a:t>show appropriate Tip page. </a:t>
            </a:r>
          </a:p>
          <a:p>
            <a:r>
              <a:rPr lang="en-US" sz="1200" dirty="0"/>
              <a:t>Resume game music and clock </a:t>
            </a:r>
          </a:p>
          <a:p>
            <a:r>
              <a:rPr lang="en-US" sz="1200" dirty="0"/>
              <a:t>when Player Clicks CONTINUE </a:t>
            </a:r>
          </a:p>
          <a:p>
            <a:r>
              <a:rPr lang="en-US" sz="1200" dirty="0"/>
              <a:t>at the Tip page.</a:t>
            </a:r>
          </a:p>
          <a:p>
            <a:endParaRPr lang="en-US" sz="1200" dirty="0"/>
          </a:p>
          <a:p>
            <a:r>
              <a:rPr lang="en-US" sz="1200" dirty="0"/>
              <a:t>IF the Player enters a correct answer…</a:t>
            </a:r>
          </a:p>
          <a:p>
            <a:r>
              <a:rPr lang="en-US" sz="1200" dirty="0"/>
              <a:t>Show flashing Score in the score </a:t>
            </a:r>
          </a:p>
          <a:p>
            <a:r>
              <a:rPr lang="en-US" sz="1200" dirty="0"/>
              <a:t>board,  while Rapidly increasing the </a:t>
            </a:r>
          </a:p>
          <a:p>
            <a:r>
              <a:rPr lang="en-US" sz="1200" dirty="0"/>
              <a:t>Counter below  the score board to </a:t>
            </a:r>
          </a:p>
          <a:p>
            <a:r>
              <a:rPr lang="en-US" sz="1200" dirty="0"/>
              <a:t>the new total.</a:t>
            </a:r>
          </a:p>
          <a:p>
            <a:r>
              <a:rPr lang="en-US" sz="1200" dirty="0"/>
              <a:t>Show Reward page when appropriate</a:t>
            </a:r>
          </a:p>
          <a:p>
            <a:r>
              <a:rPr lang="en-US" sz="1200" dirty="0"/>
              <a:t>i.e. player just completed a line </a:t>
            </a:r>
          </a:p>
          <a:p>
            <a:r>
              <a:rPr lang="en-US" sz="1200" dirty="0"/>
              <a:t>(row or column) representing all 12</a:t>
            </a:r>
          </a:p>
          <a:p>
            <a:r>
              <a:rPr lang="en-US" sz="1200" dirty="0"/>
              <a:t>Items in a time-table. This changes</a:t>
            </a:r>
          </a:p>
          <a:p>
            <a:r>
              <a:rPr lang="en-US" sz="1200" dirty="0"/>
              <a:t>the function in the previous version</a:t>
            </a:r>
          </a:p>
          <a:p>
            <a:r>
              <a:rPr lang="en-US" sz="1200" dirty="0"/>
              <a:t>which rewarded every time Player  </a:t>
            </a:r>
          </a:p>
          <a:p>
            <a:r>
              <a:rPr lang="en-US" sz="1200" dirty="0"/>
              <a:t>scores.    </a:t>
            </a:r>
          </a:p>
          <a:p>
            <a:endParaRPr lang="en-US" sz="1200" dirty="0"/>
          </a:p>
          <a:p>
            <a:r>
              <a:rPr lang="en-US" sz="1200" dirty="0"/>
              <a:t>When Reward page is completely </a:t>
            </a:r>
          </a:p>
          <a:p>
            <a:r>
              <a:rPr lang="en-US" sz="1200" dirty="0"/>
              <a:t>shown, or when Player SKIPS</a:t>
            </a:r>
          </a:p>
          <a:p>
            <a:r>
              <a:rPr lang="en-US" sz="1200" dirty="0"/>
              <a:t>And then selects/touches a square</a:t>
            </a:r>
          </a:p>
          <a:p>
            <a:r>
              <a:rPr lang="en-US" sz="1200" dirty="0"/>
              <a:t>Resume music and clock.</a:t>
            </a:r>
          </a:p>
          <a:p>
            <a:r>
              <a:rPr lang="en-US" sz="1200" dirty="0"/>
              <a:t>           </a:t>
            </a:r>
          </a:p>
          <a:p>
            <a:r>
              <a:rPr lang="en-US" sz="1200" dirty="0"/>
              <a:t>             At end of game, stop music </a:t>
            </a:r>
          </a:p>
          <a:p>
            <a:r>
              <a:rPr lang="en-US" sz="1200" dirty="0"/>
              <a:t>             and clock.  </a:t>
            </a:r>
            <a:endParaRPr lang="en-SG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7DE0D-BFF5-4ED5-A2B5-3F42DDA42FB7}"/>
              </a:ext>
            </a:extLst>
          </p:cNvPr>
          <p:cNvSpPr/>
          <p:nvPr/>
        </p:nvSpPr>
        <p:spPr>
          <a:xfrm>
            <a:off x="5127971" y="3126636"/>
            <a:ext cx="500513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4B93B4-2111-4896-BEEC-16BA3ACA4A8D}"/>
              </a:ext>
            </a:extLst>
          </p:cNvPr>
          <p:cNvSpPr/>
          <p:nvPr/>
        </p:nvSpPr>
        <p:spPr>
          <a:xfrm>
            <a:off x="7785125" y="3127015"/>
            <a:ext cx="500513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C97D1-7102-7B1B-0EA6-7942C3A52FF8}"/>
              </a:ext>
            </a:extLst>
          </p:cNvPr>
          <p:cNvSpPr txBox="1"/>
          <p:nvPr/>
        </p:nvSpPr>
        <p:spPr>
          <a:xfrm>
            <a:off x="3164994" y="1833974"/>
            <a:ext cx="1260096" cy="129266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When your score passes 100 pts., </a:t>
            </a:r>
          </a:p>
          <a:p>
            <a:r>
              <a:rPr lang="en-US" sz="900" dirty="0"/>
              <a:t>You Win </a:t>
            </a:r>
            <a:r>
              <a:rPr lang="en-US" sz="900" dirty="0">
                <a:solidFill>
                  <a:srgbClr val="FF0000"/>
                </a:solidFill>
              </a:rPr>
              <a:t>100</a:t>
            </a:r>
          </a:p>
          <a:p>
            <a:r>
              <a:rPr lang="en-US" sz="900" dirty="0">
                <a:solidFill>
                  <a:srgbClr val="FF0000"/>
                </a:solidFill>
              </a:rPr>
              <a:t>times the score</a:t>
            </a:r>
            <a:r>
              <a:rPr lang="en-US" sz="900" dirty="0"/>
              <a:t>!</a:t>
            </a:r>
          </a:p>
          <a:p>
            <a:r>
              <a:rPr lang="en-SG" sz="900" dirty="0"/>
              <a:t>Pass 200 pts</a:t>
            </a:r>
            <a:r>
              <a:rPr lang="en-SG" sz="900" dirty="0">
                <a:solidFill>
                  <a:srgbClr val="FF0000"/>
                </a:solidFill>
              </a:rPr>
              <a:t>*</a:t>
            </a:r>
            <a:r>
              <a:rPr lang="en-SG" sz="900" dirty="0"/>
              <a:t> : </a:t>
            </a:r>
            <a:r>
              <a:rPr lang="en-SG" sz="900" dirty="0">
                <a:solidFill>
                  <a:srgbClr val="FF0000"/>
                </a:solidFill>
              </a:rPr>
              <a:t>200X</a:t>
            </a:r>
          </a:p>
          <a:p>
            <a:r>
              <a:rPr lang="en-SG" sz="900" dirty="0"/>
              <a:t>Pass 300 pts</a:t>
            </a:r>
            <a:r>
              <a:rPr lang="en-SG" sz="900" dirty="0">
                <a:solidFill>
                  <a:srgbClr val="FF0000"/>
                </a:solidFill>
              </a:rPr>
              <a:t>*</a:t>
            </a:r>
            <a:r>
              <a:rPr lang="en-SG" sz="900" dirty="0"/>
              <a:t> : </a:t>
            </a:r>
            <a:r>
              <a:rPr lang="en-SG" sz="900" dirty="0">
                <a:solidFill>
                  <a:srgbClr val="FF0000"/>
                </a:solidFill>
              </a:rPr>
              <a:t>300X</a:t>
            </a:r>
          </a:p>
          <a:p>
            <a:r>
              <a:rPr lang="en-SG" sz="900" dirty="0"/>
              <a:t>Pass 400 pts</a:t>
            </a:r>
            <a:r>
              <a:rPr lang="en-SG" sz="900" dirty="0">
                <a:solidFill>
                  <a:srgbClr val="FF0000"/>
                </a:solidFill>
              </a:rPr>
              <a:t>*</a:t>
            </a:r>
            <a:r>
              <a:rPr lang="en-SG" sz="900" dirty="0"/>
              <a:t> : </a:t>
            </a:r>
            <a:r>
              <a:rPr lang="en-SG" sz="900" dirty="0">
                <a:solidFill>
                  <a:srgbClr val="FF0000"/>
                </a:solidFill>
              </a:rPr>
              <a:t>400X</a:t>
            </a:r>
          </a:p>
          <a:p>
            <a:r>
              <a:rPr lang="en-SG" sz="900" dirty="0"/>
              <a:t>Pass 500 pts</a:t>
            </a:r>
            <a:r>
              <a:rPr lang="en-SG" sz="900" dirty="0">
                <a:solidFill>
                  <a:srgbClr val="FF0000"/>
                </a:solidFill>
              </a:rPr>
              <a:t>*</a:t>
            </a:r>
            <a:r>
              <a:rPr lang="en-SG" sz="900" dirty="0"/>
              <a:t> : </a:t>
            </a:r>
            <a:r>
              <a:rPr lang="en-SG" sz="900" dirty="0">
                <a:solidFill>
                  <a:srgbClr val="FF0000"/>
                </a:solidFill>
              </a:rPr>
              <a:t>500X</a:t>
            </a:r>
          </a:p>
          <a:p>
            <a:r>
              <a:rPr lang="en-SG" sz="600" dirty="0">
                <a:solidFill>
                  <a:srgbClr val="FF0000"/>
                </a:solidFill>
              </a:rPr>
              <a:t>*</a:t>
            </a:r>
            <a:r>
              <a:rPr lang="en-SG" sz="600" b="1" dirty="0"/>
              <a:t>Not counting bonuses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161A34-7814-020A-14A3-6B5892AB355E}"/>
              </a:ext>
            </a:extLst>
          </p:cNvPr>
          <p:cNvSpPr txBox="1"/>
          <p:nvPr/>
        </p:nvSpPr>
        <p:spPr>
          <a:xfrm>
            <a:off x="2393884" y="4128228"/>
            <a:ext cx="2287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Jin</a:t>
            </a:r>
            <a:r>
              <a:rPr lang="en-US" sz="1200" dirty="0"/>
              <a:t>: The previous version had only</a:t>
            </a:r>
          </a:p>
          <a:p>
            <a:r>
              <a:rPr lang="en-US" sz="1200" dirty="0"/>
              <a:t>100,200, and 500 pts</a:t>
            </a:r>
          </a:p>
          <a:p>
            <a:r>
              <a:rPr lang="en-US" sz="1200" dirty="0"/>
              <a:t>Add 300 and 400 pts.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402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26881E7-447B-47FD-AD92-75E0B348D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7" y="3841272"/>
            <a:ext cx="1673096" cy="2975846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082B048F-979F-4F1E-AA34-28BEA1C14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01" y="108406"/>
            <a:ext cx="2160000" cy="3841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6CC36-A1DF-4BC8-B5EF-8B3FBFA464CC}"/>
              </a:ext>
            </a:extLst>
          </p:cNvPr>
          <p:cNvSpPr txBox="1"/>
          <p:nvPr/>
        </p:nvSpPr>
        <p:spPr>
          <a:xfrm>
            <a:off x="2916602" y="641983"/>
            <a:ext cx="192392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#Autofill email address of player#</a:t>
            </a:r>
            <a:endParaRPr lang="en-SG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E44D14-501F-428C-B375-A7EA27E28AA5}"/>
              </a:ext>
            </a:extLst>
          </p:cNvPr>
          <p:cNvSpPr txBox="1"/>
          <p:nvPr/>
        </p:nvSpPr>
        <p:spPr>
          <a:xfrm>
            <a:off x="2624570" y="1318288"/>
            <a:ext cx="207941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#Firstname’s Score in Matthew Can</a:t>
            </a:r>
            <a:endParaRPr lang="en-SG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9E5D4-3911-4F3A-9479-22B6DC859D1A}"/>
              </a:ext>
            </a:extLst>
          </p:cNvPr>
          <p:cNvSpPr txBox="1"/>
          <p:nvPr/>
        </p:nvSpPr>
        <p:spPr>
          <a:xfrm>
            <a:off x="2562206" y="1711090"/>
            <a:ext cx="19351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Total Score this Game: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Errors:</a:t>
            </a:r>
            <a:endParaRPr lang="en-SG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8AF87-607E-4F7C-A4CF-AF7C89068E78}"/>
              </a:ext>
            </a:extLst>
          </p:cNvPr>
          <p:cNvSpPr txBox="1"/>
          <p:nvPr/>
        </p:nvSpPr>
        <p:spPr>
          <a:xfrm rot="19019130">
            <a:off x="849166" y="4212688"/>
            <a:ext cx="123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34A7C-5F62-483A-6F7A-8A1C7884BE75}"/>
              </a:ext>
            </a:extLst>
          </p:cNvPr>
          <p:cNvSpPr txBox="1"/>
          <p:nvPr/>
        </p:nvSpPr>
        <p:spPr>
          <a:xfrm>
            <a:off x="2743201" y="988086"/>
            <a:ext cx="1911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#Autofill teacher’s email address </a:t>
            </a:r>
            <a:endParaRPr lang="en-SG" sz="1000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A5D7BB7-FE9F-9EE8-8F3B-8EC74F73F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64" y="108406"/>
            <a:ext cx="2160000" cy="384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A18B1-34FE-9B1B-6038-8D52744CBABD}"/>
              </a:ext>
            </a:extLst>
          </p:cNvPr>
          <p:cNvSpPr txBox="1"/>
          <p:nvPr/>
        </p:nvSpPr>
        <p:spPr>
          <a:xfrm>
            <a:off x="5365665" y="641983"/>
            <a:ext cx="192392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#Autofill email address of player#</a:t>
            </a:r>
            <a:endParaRPr lang="en-SG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351E9-ED6B-A5D6-96A9-2921E953D716}"/>
              </a:ext>
            </a:extLst>
          </p:cNvPr>
          <p:cNvSpPr txBox="1"/>
          <p:nvPr/>
        </p:nvSpPr>
        <p:spPr>
          <a:xfrm>
            <a:off x="5112754" y="1322523"/>
            <a:ext cx="187262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YOU HAVE A TOP SCORER!”         </a:t>
            </a:r>
            <a:endParaRPr lang="en-SG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B0256-957D-F292-58F4-55B25A0D7EA9}"/>
              </a:ext>
            </a:extLst>
          </p:cNvPr>
          <p:cNvSpPr txBox="1"/>
          <p:nvPr/>
        </p:nvSpPr>
        <p:spPr>
          <a:xfrm>
            <a:off x="5011269" y="1711090"/>
            <a:ext cx="19351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Total Score this Game: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Errors:</a:t>
            </a:r>
            <a:endParaRPr lang="en-SG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578E0-924A-E695-3001-6A0D6960E2F6}"/>
              </a:ext>
            </a:extLst>
          </p:cNvPr>
          <p:cNvSpPr txBox="1"/>
          <p:nvPr/>
        </p:nvSpPr>
        <p:spPr>
          <a:xfrm>
            <a:off x="5192264" y="988086"/>
            <a:ext cx="1911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#Autofill teacher’s email address </a:t>
            </a:r>
            <a:endParaRPr lang="en-SG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B873A-F38F-20DF-FB6B-7A1748EF8AA5}"/>
              </a:ext>
            </a:extLst>
          </p:cNvPr>
          <p:cNvSpPr txBox="1"/>
          <p:nvPr/>
        </p:nvSpPr>
        <p:spPr>
          <a:xfrm>
            <a:off x="2743201" y="4397354"/>
            <a:ext cx="214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this for those </a:t>
            </a:r>
          </a:p>
          <a:p>
            <a:r>
              <a:rPr lang="en-US" dirty="0"/>
              <a:t>who registered their </a:t>
            </a:r>
          </a:p>
          <a:p>
            <a:r>
              <a:rPr lang="en-US" dirty="0"/>
              <a:t>Parent’s/teacher’s </a:t>
            </a:r>
          </a:p>
          <a:p>
            <a:r>
              <a:rPr lang="en-US" dirty="0"/>
              <a:t>email address.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11B44-8F25-BC4F-3BD9-4B40C5B6954A}"/>
              </a:ext>
            </a:extLst>
          </p:cNvPr>
          <p:cNvSpPr txBox="1"/>
          <p:nvPr/>
        </p:nvSpPr>
        <p:spPr>
          <a:xfrm>
            <a:off x="4906198" y="4397354"/>
            <a:ext cx="2145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this for those </a:t>
            </a:r>
          </a:p>
          <a:p>
            <a:r>
              <a:rPr lang="en-US" dirty="0"/>
              <a:t>who registered their </a:t>
            </a:r>
          </a:p>
          <a:p>
            <a:r>
              <a:rPr lang="en-US" dirty="0"/>
              <a:t>Parent’s/teacher’s </a:t>
            </a:r>
          </a:p>
          <a:p>
            <a:r>
              <a:rPr lang="en-US" dirty="0"/>
              <a:t>email address 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when Player scores</a:t>
            </a:r>
          </a:p>
          <a:p>
            <a:r>
              <a:rPr lang="en-US" dirty="0"/>
              <a:t>= or &gt; than </a:t>
            </a:r>
            <a:r>
              <a:rPr lang="en-US" strike="sngStrike" dirty="0">
                <a:solidFill>
                  <a:srgbClr val="FF0000"/>
                </a:solidFill>
              </a:rPr>
              <a:t>10,000</a:t>
            </a:r>
          </a:p>
          <a:p>
            <a:r>
              <a:rPr lang="en-US" dirty="0"/>
              <a:t>20,000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48884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BBDC1E9-4AAB-4C38-A0FA-044A0E78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01" y="0"/>
            <a:ext cx="3857625" cy="6858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F2A8F22-82AB-45A2-B24E-244357136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" y="0"/>
            <a:ext cx="3857625" cy="68580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0C60B45-D2F4-4A7F-99F1-BA4809DF3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3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69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9626</TotalTime>
  <Words>1221</Words>
  <Application>Microsoft Office PowerPoint</Application>
  <PresentationFormat>Widescreen</PresentationFormat>
  <Paragraphs>291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TEO</dc:creator>
  <cp:lastModifiedBy>Bob Teo</cp:lastModifiedBy>
  <cp:revision>13</cp:revision>
  <dcterms:created xsi:type="dcterms:W3CDTF">2020-10-01T14:42:04Z</dcterms:created>
  <dcterms:modified xsi:type="dcterms:W3CDTF">2023-06-26T14:54:53Z</dcterms:modified>
</cp:coreProperties>
</file>